
<file path=[Content_Types].xml><?xml version="1.0" encoding="utf-8"?>
<Types xmlns="http://schemas.openxmlformats.org/package/2006/content-types">
  <Default Extension="bin" ContentType="application/vnd.openxmlformats-officedocument.oleObject"/>
  <Default Extension="emf" ContentType="image/x-emf"/>
  <Default Extension="jpeg" ContentType="image/jpeg"/>
  <Default Extension="rels" ContentType="application/vnd.openxmlformats-package.relationships+xml"/>
  <Default Extension="vml" ContentType="application/vnd.openxmlformats-officedocument.vmlDrawing"/>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840" r:id="rId1"/>
  </p:sldMasterIdLst>
  <p:sldIdLst>
    <p:sldId id="256" r:id="rId2"/>
    <p:sldId id="257" r:id="rId3"/>
    <p:sldId id="258" r:id="rId4"/>
    <p:sldId id="259" r:id="rId5"/>
    <p:sldId id="260" r:id="rId6"/>
    <p:sldId id="261" r:id="rId7"/>
    <p:sldId id="262" r:id="rId8"/>
    <p:sldId id="263" r:id="rId9"/>
    <p:sldId id="264" r:id="rId10"/>
    <p:sldId id="265" r:id="rId11"/>
  </p:sldIdLst>
  <p:sldSz cx="12192000" cy="6858000"/>
  <p:notesSz cx="6797675" cy="9928225"/>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987" autoAdjust="0"/>
    <p:restoredTop sz="94660"/>
  </p:normalViewPr>
  <p:slideViewPr>
    <p:cSldViewPr snapToGrid="0">
      <p:cViewPr varScale="1">
        <p:scale>
          <a:sx n="114" d="100"/>
          <a:sy n="114" d="100"/>
        </p:scale>
        <p:origin x="414" y="114"/>
      </p:cViewPr>
      <p:guideLst>
        <p:guide orient="horz" pos="2160"/>
        <p:guide pos="3840"/>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viewProps" Target="viewProps.xml"/><Relationship Id="rId3" Type="http://schemas.openxmlformats.org/officeDocument/2006/relationships/slide" Target="slides/slide2.xml"/><Relationship Id="rId7" Type="http://schemas.openxmlformats.org/officeDocument/2006/relationships/slide" Target="slides/slide6.xml"/><Relationship Id="rId12" Type="http://schemas.openxmlformats.org/officeDocument/2006/relationships/presProps" Target="presProps.xml"/><Relationship Id="rId2" Type="http://schemas.openxmlformats.org/officeDocument/2006/relationships/slide" Target="slides/slide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tableStyles" Target="tableStyles.xml"/><Relationship Id="rId10" Type="http://schemas.openxmlformats.org/officeDocument/2006/relationships/slide" Target="slides/slide9.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theme" Target="theme/theme1.xml"/></Relationships>
</file>

<file path=ppt/drawings/_rels/vmlDrawing1.vml.rels><?xml version="1.0" encoding="UTF-8" standalone="yes"?>
<Relationships xmlns="http://schemas.openxmlformats.org/package/2006/relationships"><Relationship Id="rId1" Type="http://schemas.openxmlformats.org/officeDocument/2006/relationships/image" Target="../media/image7.emf"/></Relationships>
</file>

<file path=ppt/drawings/_rels/vmlDrawing2.vml.rels><?xml version="1.0" encoding="UTF-8" standalone="yes"?>
<Relationships xmlns="http://schemas.openxmlformats.org/package/2006/relationships"><Relationship Id="rId1" Type="http://schemas.openxmlformats.org/officeDocument/2006/relationships/image" Target="../media/image8.emf"/></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Diapositiva titolo">
    <p:spTree>
      <p:nvGrpSpPr>
        <p:cNvPr id="1" name=""/>
        <p:cNvGrpSpPr/>
        <p:nvPr/>
      </p:nvGrpSpPr>
      <p:grpSpPr>
        <a:xfrm>
          <a:off x="0" y="0"/>
          <a:ext cx="0" cy="0"/>
          <a:chOff x="0" y="0"/>
          <a:chExt cx="0" cy="0"/>
        </a:xfrm>
      </p:grpSpPr>
      <p:sp>
        <p:nvSpPr>
          <p:cNvPr id="7" name="Rectangle 6"/>
          <p:cNvSpPr/>
          <p:nvPr/>
        </p:nvSpPr>
        <p:spPr>
          <a:xfrm>
            <a:off x="0" y="761999"/>
            <a:ext cx="9141619" cy="5334001"/>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8" name="Rectangle 7"/>
          <p:cNvSpPr/>
          <p:nvPr/>
        </p:nvSpPr>
        <p:spPr>
          <a:xfrm>
            <a:off x="9270263" y="761999"/>
            <a:ext cx="2925318" cy="5334001"/>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1"/>
          <p:cNvSpPr>
            <a:spLocks noGrp="1"/>
          </p:cNvSpPr>
          <p:nvPr>
            <p:ph type="ctrTitle"/>
          </p:nvPr>
        </p:nvSpPr>
        <p:spPr>
          <a:xfrm>
            <a:off x="1069848" y="1298448"/>
            <a:ext cx="7315200" cy="3255264"/>
          </a:xfrm>
        </p:spPr>
        <p:txBody>
          <a:bodyPr anchor="b">
            <a:normAutofit/>
          </a:bodyPr>
          <a:lstStyle>
            <a:lvl1pPr algn="l">
              <a:defRPr sz="5900" spc="-100" baseline="0">
                <a:solidFill>
                  <a:srgbClr val="FFFFFF"/>
                </a:solidFill>
              </a:defRPr>
            </a:lvl1pPr>
          </a:lstStyle>
          <a:p>
            <a:r>
              <a:rPr lang="it-IT"/>
              <a:t>Fare clic per modificare lo stile del titolo</a:t>
            </a:r>
            <a:endParaRPr lang="en-US" dirty="0"/>
          </a:p>
        </p:txBody>
      </p:sp>
      <p:sp>
        <p:nvSpPr>
          <p:cNvPr id="3" name="Subtitle 2"/>
          <p:cNvSpPr>
            <a:spLocks noGrp="1"/>
          </p:cNvSpPr>
          <p:nvPr>
            <p:ph type="subTitle" idx="1"/>
          </p:nvPr>
        </p:nvSpPr>
        <p:spPr>
          <a:xfrm>
            <a:off x="1100015" y="4670246"/>
            <a:ext cx="7315200" cy="914400"/>
          </a:xfrm>
        </p:spPr>
        <p:txBody>
          <a:bodyPr anchor="t">
            <a:normAutofit/>
          </a:bodyPr>
          <a:lstStyle>
            <a:lvl1pPr marL="0" indent="0" algn="l">
              <a:buNone/>
              <a:defRPr sz="2200" cap="none" spc="0" baseline="0">
                <a:solidFill>
                  <a:schemeClr val="accent1">
                    <a:lumMod val="20000"/>
                    <a:lumOff val="80000"/>
                  </a:schemeClr>
                </a:solidFill>
              </a:defRPr>
            </a:lvl1pPr>
            <a:lvl2pPr marL="457200" indent="0" algn="ctr">
              <a:buNone/>
              <a:defRPr sz="2200"/>
            </a:lvl2pPr>
            <a:lvl3pPr marL="914400" indent="0" algn="ctr">
              <a:buNone/>
              <a:defRPr sz="2200"/>
            </a:lvl3pPr>
            <a:lvl4pPr marL="1371600" indent="0" algn="ctr">
              <a:buNone/>
              <a:defRPr sz="2000"/>
            </a:lvl4pPr>
            <a:lvl5pPr marL="1828800" indent="0" algn="ctr">
              <a:buNone/>
              <a:defRPr sz="2000"/>
            </a:lvl5pPr>
            <a:lvl6pPr marL="2286000" indent="0" algn="ctr">
              <a:buNone/>
              <a:defRPr sz="2000"/>
            </a:lvl6pPr>
            <a:lvl7pPr marL="2743200" indent="0" algn="ctr">
              <a:buNone/>
              <a:defRPr sz="2000"/>
            </a:lvl7pPr>
            <a:lvl8pPr marL="3200400" indent="0" algn="ctr">
              <a:buNone/>
              <a:defRPr sz="2000"/>
            </a:lvl8pPr>
            <a:lvl9pPr marL="3657600" indent="0" algn="ctr">
              <a:buNone/>
              <a:defRPr sz="2000"/>
            </a:lvl9pPr>
          </a:lstStyle>
          <a:p>
            <a:r>
              <a:rPr lang="it-IT"/>
              <a:t>Fare clic per modificare lo stile del sottotitolo dello schema</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olo e testo verticale">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Vertical Text Placeholder 2"/>
          <p:cNvSpPr>
            <a:spLocks noGrp="1"/>
          </p:cNvSpPr>
          <p:nvPr>
            <p:ph type="body" orient="vert" idx="1"/>
          </p:nvPr>
        </p:nvSpPr>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itolo e testo verticale">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381000" y="990600"/>
            <a:ext cx="2819400" cy="4953000"/>
          </a:xfrm>
        </p:spPr>
        <p:txBody>
          <a:bodyPr vert="eaVert"/>
          <a:lstStyle/>
          <a:p>
            <a:r>
              <a:rPr lang="it-IT"/>
              <a:t>Fare clic per modificare lo stile del titolo</a:t>
            </a:r>
            <a:endParaRPr lang="en-US" dirty="0"/>
          </a:p>
        </p:txBody>
      </p:sp>
      <p:sp>
        <p:nvSpPr>
          <p:cNvPr id="3" name="Vertical Text Placeholder 2"/>
          <p:cNvSpPr>
            <a:spLocks noGrp="1"/>
          </p:cNvSpPr>
          <p:nvPr>
            <p:ph type="body" orient="vert" idx="1"/>
          </p:nvPr>
        </p:nvSpPr>
        <p:spPr>
          <a:xfrm>
            <a:off x="3867912" y="868680"/>
            <a:ext cx="7315200" cy="5120640"/>
          </a:xfrm>
        </p:spPr>
        <p:txBody>
          <a:bodyPr vert="eaVert" anchor="t"/>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7" name="Date Placeholder 6"/>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olo e contenut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idx="1"/>
          </p:nvPr>
        </p:nvSpPr>
        <p:spPr/>
        <p:txBody>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Intestazione sezione">
    <p:spTree>
      <p:nvGrpSpPr>
        <p:cNvPr id="1" name=""/>
        <p:cNvGrpSpPr/>
        <p:nvPr/>
      </p:nvGrpSpPr>
      <p:grpSpPr>
        <a:xfrm>
          <a:off x="0" y="0"/>
          <a:ext cx="0" cy="0"/>
          <a:chOff x="0" y="0"/>
          <a:chExt cx="0" cy="0"/>
        </a:xfrm>
      </p:grpSpPr>
      <p:sp>
        <p:nvSpPr>
          <p:cNvPr id="2" name="Title 1"/>
          <p:cNvSpPr>
            <a:spLocks noGrp="1"/>
          </p:cNvSpPr>
          <p:nvPr>
            <p:ph type="title"/>
          </p:nvPr>
        </p:nvSpPr>
        <p:spPr>
          <a:xfrm>
            <a:off x="3867912" y="1298448"/>
            <a:ext cx="7315200" cy="3255264"/>
          </a:xfrm>
        </p:spPr>
        <p:txBody>
          <a:bodyPr anchor="b">
            <a:normAutofit/>
          </a:bodyPr>
          <a:lstStyle>
            <a:lvl1pPr>
              <a:defRPr sz="5900" b="0" spc="-100" baseline="0">
                <a:solidFill>
                  <a:schemeClr val="tx1">
                    <a:lumMod val="65000"/>
                    <a:lumOff val="35000"/>
                  </a:schemeClr>
                </a:solidFill>
              </a:defRPr>
            </a:lvl1pPr>
          </a:lstStyle>
          <a:p>
            <a:r>
              <a:rPr lang="it-IT"/>
              <a:t>Fare clic per modificare lo stile del titolo</a:t>
            </a:r>
            <a:endParaRPr lang="en-US" dirty="0"/>
          </a:p>
        </p:txBody>
      </p:sp>
      <p:sp>
        <p:nvSpPr>
          <p:cNvPr id="3" name="Text Placeholder 2"/>
          <p:cNvSpPr>
            <a:spLocks noGrp="1"/>
          </p:cNvSpPr>
          <p:nvPr>
            <p:ph type="body" idx="1"/>
          </p:nvPr>
        </p:nvSpPr>
        <p:spPr>
          <a:xfrm>
            <a:off x="3886200" y="4672584"/>
            <a:ext cx="7315200" cy="914400"/>
          </a:xfrm>
        </p:spPr>
        <p:txBody>
          <a:bodyPr anchor="t">
            <a:normAutofit/>
          </a:bodyPr>
          <a:lstStyle>
            <a:lvl1pPr marL="0" indent="0">
              <a:buNone/>
              <a:defRPr sz="2200" cap="none" spc="0" baseline="0">
                <a:solidFill>
                  <a:schemeClr val="tx1">
                    <a:lumMod val="65000"/>
                    <a:lumOff val="3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it-IT"/>
              <a:t>Modifica gli stili del testo dello schema</a:t>
            </a:r>
          </a:p>
        </p:txBody>
      </p:sp>
      <p:sp>
        <p:nvSpPr>
          <p:cNvPr id="4" name="Date Placeholder 3"/>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e contenuti">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it-IT"/>
              <a:t>Fare clic per modificare lo stile del titolo</a:t>
            </a:r>
            <a:endParaRPr lang="en-US" dirty="0"/>
          </a:p>
        </p:txBody>
      </p:sp>
      <p:sp>
        <p:nvSpPr>
          <p:cNvPr id="3" name="Content Placeholder 2"/>
          <p:cNvSpPr>
            <a:spLocks noGrp="1"/>
          </p:cNvSpPr>
          <p:nvPr>
            <p:ph sz="half" idx="1"/>
          </p:nvPr>
        </p:nvSpPr>
        <p:spPr>
          <a:xfrm>
            <a:off x="3867912"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Content Placeholder 3"/>
          <p:cNvSpPr>
            <a:spLocks noGrp="1"/>
          </p:cNvSpPr>
          <p:nvPr>
            <p:ph sz="half" idx="2"/>
          </p:nvPr>
        </p:nvSpPr>
        <p:spPr>
          <a:xfrm>
            <a:off x="7818120" y="868680"/>
            <a:ext cx="347472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8" name="Date Placeholder 7"/>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nfronto">
    <p:spTree>
      <p:nvGrpSpPr>
        <p:cNvPr id="1" name=""/>
        <p:cNvGrpSpPr/>
        <p:nvPr/>
      </p:nvGrpSpPr>
      <p:grpSpPr>
        <a:xfrm>
          <a:off x="0" y="0"/>
          <a:ext cx="0" cy="0"/>
          <a:chOff x="0" y="0"/>
          <a:chExt cx="0" cy="0"/>
        </a:xfrm>
      </p:grpSpPr>
      <p:sp>
        <p:nvSpPr>
          <p:cNvPr id="10" name="Title 9"/>
          <p:cNvSpPr>
            <a:spLocks noGrp="1"/>
          </p:cNvSpPr>
          <p:nvPr>
            <p:ph type="title"/>
          </p:nvPr>
        </p:nvSpPr>
        <p:spPr/>
        <p:txBody>
          <a:bodyPr/>
          <a:lstStyle/>
          <a:p>
            <a:r>
              <a:rPr lang="it-IT"/>
              <a:t>Fare clic per modificare lo stile del titolo</a:t>
            </a:r>
            <a:endParaRPr lang="en-US" dirty="0"/>
          </a:p>
        </p:txBody>
      </p:sp>
      <p:sp>
        <p:nvSpPr>
          <p:cNvPr id="3" name="Text Placeholder 2"/>
          <p:cNvSpPr>
            <a:spLocks noGrp="1"/>
          </p:cNvSpPr>
          <p:nvPr>
            <p:ph type="body" idx="1"/>
          </p:nvPr>
        </p:nvSpPr>
        <p:spPr>
          <a:xfrm>
            <a:off x="3867912" y="1023586"/>
            <a:ext cx="3474720" cy="807720"/>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4" name="Content Placeholder 3"/>
          <p:cNvSpPr>
            <a:spLocks noGrp="1"/>
          </p:cNvSpPr>
          <p:nvPr>
            <p:ph sz="half" idx="2"/>
          </p:nvPr>
        </p:nvSpPr>
        <p:spPr>
          <a:xfrm>
            <a:off x="3867912"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5" name="Text Placeholder 4"/>
          <p:cNvSpPr>
            <a:spLocks noGrp="1"/>
          </p:cNvSpPr>
          <p:nvPr>
            <p:ph type="body" sz="quarter" idx="3"/>
          </p:nvPr>
        </p:nvSpPr>
        <p:spPr>
          <a:xfrm>
            <a:off x="7818463" y="1023586"/>
            <a:ext cx="3474720" cy="813171"/>
          </a:xfrm>
        </p:spPr>
        <p:txBody>
          <a:bodyPr anchor="b">
            <a:normAutofit/>
          </a:bodyPr>
          <a:lstStyle>
            <a:lvl1pPr marL="0" indent="0">
              <a:spcBef>
                <a:spcPts val="0"/>
              </a:spcBef>
              <a:buNone/>
              <a:defRPr sz="2000" b="1">
                <a:solidFill>
                  <a:schemeClr val="tx1">
                    <a:lumMod val="65000"/>
                    <a:lumOff val="35000"/>
                  </a:schemeClr>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it-IT"/>
              <a:t>Modifica gli stili del testo dello schema</a:t>
            </a:r>
          </a:p>
        </p:txBody>
      </p:sp>
      <p:sp>
        <p:nvSpPr>
          <p:cNvPr id="6" name="Content Placeholder 5"/>
          <p:cNvSpPr>
            <a:spLocks noGrp="1"/>
          </p:cNvSpPr>
          <p:nvPr>
            <p:ph sz="quarter" idx="4"/>
          </p:nvPr>
        </p:nvSpPr>
        <p:spPr>
          <a:xfrm>
            <a:off x="7818463" y="1930936"/>
            <a:ext cx="3474720" cy="402336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11" name="Footer Placeholder 10"/>
          <p:cNvSpPr>
            <a:spLocks noGrp="1"/>
          </p:cNvSpPr>
          <p:nvPr>
            <p:ph type="ftr" sz="quarter" idx="11"/>
          </p:nvPr>
        </p:nvSpPr>
        <p:spPr/>
        <p:txBody>
          <a:bodyPr/>
          <a:lstStyle/>
          <a:p>
            <a:endParaRPr lang="en-US" dirty="0"/>
          </a:p>
        </p:txBody>
      </p:sp>
      <p:sp>
        <p:nvSpPr>
          <p:cNvPr id="12" name="Slide Number Placeholder 11"/>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lo titolo">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it-IT"/>
              <a:t>Fare clic per modificare lo stile del titolo</a:t>
            </a:r>
            <a:endParaRPr lang="en-US" dirty="0"/>
          </a:p>
        </p:txBody>
      </p:sp>
      <p:sp>
        <p:nvSpPr>
          <p:cNvPr id="2" name="Date Placeholder 1"/>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7" name="Footer Placeholder 6"/>
          <p:cNvSpPr>
            <a:spLocks noGrp="1"/>
          </p:cNvSpPr>
          <p:nvPr>
            <p:ph type="ftr" sz="quarter" idx="11"/>
          </p:nvPr>
        </p:nvSpPr>
        <p:spPr/>
        <p:txBody>
          <a:bodyPr/>
          <a:lstStyle/>
          <a:p>
            <a:endParaRPr lang="en-US" dirty="0"/>
          </a:p>
        </p:txBody>
      </p:sp>
      <p:sp>
        <p:nvSpPr>
          <p:cNvPr id="8" name="Slide Number Placeholder 7"/>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showMasterSp="0" type="blank" preserve="1">
  <p:cSld name="Vuota">
    <p:spTree>
      <p:nvGrpSpPr>
        <p:cNvPr id="1" name=""/>
        <p:cNvGrpSpPr/>
        <p:nvPr/>
      </p:nvGrpSpPr>
      <p:grpSpPr>
        <a:xfrm>
          <a:off x="0" y="0"/>
          <a:ext cx="0" cy="0"/>
          <a:chOff x="0" y="0"/>
          <a:chExt cx="0" cy="0"/>
        </a:xfrm>
      </p:grpSpPr>
      <p:sp>
        <p:nvSpPr>
          <p:cNvPr id="5" name="Date Placeholder 4"/>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uto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baseline="0"/>
            </a:lvl1pPr>
          </a:lstStyle>
          <a:p>
            <a:r>
              <a:rPr lang="it-IT"/>
              <a:t>Fare clic per modificare lo stile del titolo</a:t>
            </a:r>
            <a:endParaRPr lang="en-US" dirty="0"/>
          </a:p>
        </p:txBody>
      </p:sp>
      <p:sp>
        <p:nvSpPr>
          <p:cNvPr id="3" name="Content Placeholder 2"/>
          <p:cNvSpPr>
            <a:spLocks noGrp="1"/>
          </p:cNvSpPr>
          <p:nvPr>
            <p:ph idx="1"/>
          </p:nvPr>
        </p:nvSpPr>
        <p:spPr>
          <a:xfrm>
            <a:off x="3867912" y="868680"/>
            <a:ext cx="7315200" cy="5120640"/>
          </a:xfrm>
        </p:spPr>
        <p:txBody>
          <a:bodyPr/>
          <a:lstStyle>
            <a:lvl1pPr>
              <a:defRPr sz="2000"/>
            </a:lvl1pPr>
            <a:lvl2pPr>
              <a:defRPr sz="1800"/>
            </a:lvl2pPr>
            <a:lvl3pPr>
              <a:defRPr sz="1600"/>
            </a:lvl3pPr>
            <a:lvl4pPr>
              <a:defRPr sz="1400"/>
            </a:lvl4pPr>
            <a:lvl5pPr>
              <a:defRPr sz="1400"/>
            </a:lvl5pPr>
            <a:lvl6pPr>
              <a:defRPr sz="1400"/>
            </a:lvl6pPr>
            <a:lvl7pPr>
              <a:defRPr sz="1400"/>
            </a:lvl7pPr>
            <a:lvl8pPr>
              <a:defRPr sz="1400"/>
            </a:lvl8pPr>
            <a:lvl9pPr>
              <a:defRPr sz="1400"/>
            </a:lvl9p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Text Placeholder 3"/>
          <p:cNvSpPr>
            <a:spLocks noGrp="1"/>
          </p:cNvSpPr>
          <p:nvPr>
            <p:ph type="body" sz="half" idx="2"/>
          </p:nvPr>
        </p:nvSpPr>
        <p:spPr>
          <a:xfrm>
            <a:off x="256032" y="3494176"/>
            <a:ext cx="2834640" cy="2321990"/>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8" name="Date Placeholder 7"/>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9" name="Footer Placeholder 8"/>
          <p:cNvSpPr>
            <a:spLocks noGrp="1"/>
          </p:cNvSpPr>
          <p:nvPr>
            <p:ph type="ftr" sz="quarter" idx="11"/>
          </p:nvPr>
        </p:nvSpPr>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magine con didascalia">
    <p:spTree>
      <p:nvGrpSpPr>
        <p:cNvPr id="1" name=""/>
        <p:cNvGrpSpPr/>
        <p:nvPr/>
      </p:nvGrpSpPr>
      <p:grpSpPr>
        <a:xfrm>
          <a:off x="0" y="0"/>
          <a:ext cx="0" cy="0"/>
          <a:chOff x="0" y="0"/>
          <a:chExt cx="0" cy="0"/>
        </a:xfrm>
      </p:grpSpPr>
      <p:sp>
        <p:nvSpPr>
          <p:cNvPr id="2" name="Title 1"/>
          <p:cNvSpPr>
            <a:spLocks noGrp="1"/>
          </p:cNvSpPr>
          <p:nvPr>
            <p:ph type="title"/>
          </p:nvPr>
        </p:nvSpPr>
        <p:spPr>
          <a:xfrm>
            <a:off x="256032" y="1143000"/>
            <a:ext cx="2834640" cy="2377440"/>
          </a:xfrm>
        </p:spPr>
        <p:txBody>
          <a:bodyPr anchor="b">
            <a:normAutofit/>
          </a:bodyPr>
          <a:lstStyle>
            <a:lvl1pPr>
              <a:defRPr sz="3200" b="0"/>
            </a:lvl1pPr>
          </a:lstStyle>
          <a:p>
            <a:r>
              <a:rPr lang="it-IT"/>
              <a:t>Fare clic per modificare lo stile del titolo</a:t>
            </a:r>
            <a:endParaRPr lang="en-US" dirty="0"/>
          </a:p>
        </p:txBody>
      </p:sp>
      <p:sp>
        <p:nvSpPr>
          <p:cNvPr id="3" name="Picture Placeholder 2"/>
          <p:cNvSpPr>
            <a:spLocks noGrp="1" noChangeAspect="1"/>
          </p:cNvSpPr>
          <p:nvPr>
            <p:ph type="pic" idx="1"/>
          </p:nvPr>
        </p:nvSpPr>
        <p:spPr>
          <a:xfrm>
            <a:off x="3570644" y="767419"/>
            <a:ext cx="8115230" cy="5330952"/>
          </a:xfrm>
          <a:solidFill>
            <a:schemeClr val="bg1">
              <a:lumMod val="75000"/>
            </a:schemeClr>
          </a:solidFill>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it-IT" dirty="0"/>
              <a:t>Fare clic sull'icona per inserire un'immagine</a:t>
            </a:r>
            <a:endParaRPr lang="en-US" dirty="0"/>
          </a:p>
        </p:txBody>
      </p:sp>
      <p:sp>
        <p:nvSpPr>
          <p:cNvPr id="4" name="Text Placeholder 3"/>
          <p:cNvSpPr>
            <a:spLocks noGrp="1"/>
          </p:cNvSpPr>
          <p:nvPr>
            <p:ph type="body" sz="half" idx="2"/>
          </p:nvPr>
        </p:nvSpPr>
        <p:spPr>
          <a:xfrm>
            <a:off x="256032" y="3493008"/>
            <a:ext cx="2834640" cy="2322576"/>
          </a:xfrm>
        </p:spPr>
        <p:txBody>
          <a:bodyPr anchor="t">
            <a:normAutofit/>
          </a:bodyPr>
          <a:lstStyle>
            <a:lvl1pPr marL="0" indent="0">
              <a:lnSpc>
                <a:spcPct val="100000"/>
              </a:lnSpc>
              <a:buNone/>
              <a:defRPr sz="1400">
                <a:solidFill>
                  <a:srgbClr val="FFFFFF"/>
                </a:solidFill>
              </a:defRPr>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it-IT"/>
              <a:t>Modifica gli stili del testo dello schema</a:t>
            </a:r>
          </a:p>
        </p:txBody>
      </p:sp>
      <p:sp>
        <p:nvSpPr>
          <p:cNvPr id="8" name="Date Placeholder 7"/>
          <p:cNvSpPr>
            <a:spLocks noGrp="1"/>
          </p:cNvSpPr>
          <p:nvPr>
            <p:ph type="dt" sz="half" idx="10"/>
          </p:nvPr>
        </p:nvSpPr>
        <p:spPr/>
        <p:txBody>
          <a:bodyPr/>
          <a:lstStyle/>
          <a:p>
            <a:fld id="{5586B75A-687E-405C-8A0B-8D00578BA2C3}" type="datetimeFigureOut">
              <a:rPr lang="en-US" dirty="0"/>
              <a:pPr/>
              <a:t>5/22/2019</a:t>
            </a:fld>
            <a:endParaRPr lang="en-US" dirty="0"/>
          </a:p>
        </p:txBody>
      </p:sp>
      <p:sp>
        <p:nvSpPr>
          <p:cNvPr id="9" name="Footer Placeholder 8"/>
          <p:cNvSpPr>
            <a:spLocks noGrp="1"/>
          </p:cNvSpPr>
          <p:nvPr>
            <p:ph type="ftr" sz="quarter" idx="11"/>
          </p:nvPr>
        </p:nvSpPr>
        <p:spPr>
          <a:xfrm>
            <a:off x="3499101" y="6356350"/>
            <a:ext cx="5911517" cy="365125"/>
          </a:xfrm>
        </p:spPr>
        <p:txBody>
          <a:bodyPr/>
          <a:lstStyle/>
          <a:p>
            <a:endParaRPr lang="en-US" dirty="0"/>
          </a:p>
        </p:txBody>
      </p:sp>
      <p:sp>
        <p:nvSpPr>
          <p:cNvPr id="10" name="Slide Number Placeholder 9"/>
          <p:cNvSpPr>
            <a:spLocks noGrp="1"/>
          </p:cNvSpPr>
          <p:nvPr>
            <p:ph type="sldNum" sz="quarter" idx="12"/>
          </p:nvPr>
        </p:nvSpPr>
        <p:spPr/>
        <p:txBody>
          <a:bodyPr/>
          <a:lstStyle/>
          <a:p>
            <a:fld id="{4FAB73BC-B049-4115-A692-8D63A059BFB8}" type="slidenum">
              <a:rPr lang="en-US" dirty="0"/>
              <a:pPr/>
              <a:t>‹N›</a:t>
            </a:fld>
            <a:endParaRPr lang="en-US" dirty="0"/>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Rectangle 6"/>
          <p:cNvSpPr/>
          <p:nvPr/>
        </p:nvSpPr>
        <p:spPr>
          <a:xfrm>
            <a:off x="1" y="758952"/>
            <a:ext cx="3443590" cy="5330952"/>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2" name="Title Placeholder 1"/>
          <p:cNvSpPr>
            <a:spLocks noGrp="1"/>
          </p:cNvSpPr>
          <p:nvPr>
            <p:ph type="title"/>
          </p:nvPr>
        </p:nvSpPr>
        <p:spPr>
          <a:xfrm>
            <a:off x="252919" y="1123837"/>
            <a:ext cx="2947482" cy="4601183"/>
          </a:xfrm>
          <a:prstGeom prst="rect">
            <a:avLst/>
          </a:prstGeom>
        </p:spPr>
        <p:txBody>
          <a:bodyPr vert="horz" lIns="91440" tIns="45720" rIns="91440" bIns="45720" rtlCol="0" anchor="ctr">
            <a:normAutofit/>
          </a:bodyPr>
          <a:lstStyle/>
          <a:p>
            <a:r>
              <a:rPr lang="it-IT"/>
              <a:t>Fare clic per modificare lo stile del titolo</a:t>
            </a:r>
            <a:endParaRPr lang="en-US" dirty="0"/>
          </a:p>
        </p:txBody>
      </p:sp>
      <p:sp>
        <p:nvSpPr>
          <p:cNvPr id="38" name="Rectangle 37"/>
          <p:cNvSpPr/>
          <p:nvPr/>
        </p:nvSpPr>
        <p:spPr>
          <a:xfrm>
            <a:off x="11815864" y="758952"/>
            <a:ext cx="384048" cy="5330952"/>
          </a:xfrm>
          <a:prstGeom prst="rect">
            <a:avLst/>
          </a:prstGeom>
          <a:solidFill>
            <a:srgbClr val="C8C8C8">
              <a:alpha val="49804"/>
            </a:srgbClr>
          </a:solidFill>
          <a:ln>
            <a:noFill/>
          </a:ln>
        </p:spPr>
        <p:style>
          <a:lnRef idx="2">
            <a:schemeClr val="accent1">
              <a:shade val="50000"/>
            </a:schemeClr>
          </a:lnRef>
          <a:fillRef idx="1">
            <a:schemeClr val="accent1"/>
          </a:fillRef>
          <a:effectRef idx="0">
            <a:schemeClr val="accent1"/>
          </a:effectRef>
          <a:fontRef idx="minor">
            <a:schemeClr val="lt1"/>
          </a:fontRef>
        </p:style>
      </p:sp>
      <p:sp>
        <p:nvSpPr>
          <p:cNvPr id="3" name="Text Placeholder 2"/>
          <p:cNvSpPr>
            <a:spLocks noGrp="1"/>
          </p:cNvSpPr>
          <p:nvPr>
            <p:ph type="body" idx="1"/>
          </p:nvPr>
        </p:nvSpPr>
        <p:spPr>
          <a:xfrm>
            <a:off x="3869268" y="864108"/>
            <a:ext cx="7315200" cy="5120640"/>
          </a:xfrm>
          <a:prstGeom prst="rect">
            <a:avLst/>
          </a:prstGeom>
        </p:spPr>
        <p:txBody>
          <a:bodyPr vert="horz" lIns="91440" tIns="45720" rIns="91440" bIns="45720" rtlCol="0" anchor="ctr">
            <a:normAutofit/>
          </a:bodyPr>
          <a:lstStyle/>
          <a:p>
            <a:pPr lvl="0"/>
            <a:r>
              <a:rPr lang="it-IT"/>
              <a:t>Modifica gli stili del testo dello schema</a:t>
            </a:r>
          </a:p>
          <a:p>
            <a:pPr lvl="1"/>
            <a:r>
              <a:rPr lang="it-IT"/>
              <a:t>Secondo livello</a:t>
            </a:r>
          </a:p>
          <a:p>
            <a:pPr lvl="2"/>
            <a:r>
              <a:rPr lang="it-IT"/>
              <a:t>Terzo livello</a:t>
            </a:r>
          </a:p>
          <a:p>
            <a:pPr lvl="3"/>
            <a:r>
              <a:rPr lang="it-IT"/>
              <a:t>Quarto livello</a:t>
            </a:r>
          </a:p>
          <a:p>
            <a:pPr lvl="4"/>
            <a:r>
              <a:rPr lang="it-IT"/>
              <a:t>Quinto livello</a:t>
            </a:r>
            <a:endParaRPr lang="en-US" dirty="0"/>
          </a:p>
        </p:txBody>
      </p:sp>
      <p:sp>
        <p:nvSpPr>
          <p:cNvPr id="4" name="Date Placeholder 3"/>
          <p:cNvSpPr>
            <a:spLocks noGrp="1"/>
          </p:cNvSpPr>
          <p:nvPr>
            <p:ph type="dt" sz="half" idx="2"/>
          </p:nvPr>
        </p:nvSpPr>
        <p:spPr>
          <a:xfrm>
            <a:off x="262465" y="6356350"/>
            <a:ext cx="2743200"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fld id="{5586B75A-687E-405C-8A0B-8D00578BA2C3}" type="datetimeFigureOut">
              <a:rPr lang="en-US" dirty="0"/>
              <a:pPr/>
              <a:t>5/22/2019</a:t>
            </a:fld>
            <a:endParaRPr lang="en-US" dirty="0"/>
          </a:p>
        </p:txBody>
      </p:sp>
      <p:sp>
        <p:nvSpPr>
          <p:cNvPr id="5" name="Footer Placeholder 4"/>
          <p:cNvSpPr>
            <a:spLocks noGrp="1"/>
          </p:cNvSpPr>
          <p:nvPr>
            <p:ph type="ftr" sz="quarter" idx="3"/>
          </p:nvPr>
        </p:nvSpPr>
        <p:spPr>
          <a:xfrm>
            <a:off x="3869268" y="6356350"/>
            <a:ext cx="5911517" cy="365125"/>
          </a:xfrm>
          <a:prstGeom prst="rect">
            <a:avLst/>
          </a:prstGeom>
        </p:spPr>
        <p:txBody>
          <a:bodyPr vert="horz" lIns="91440" tIns="45720" rIns="91440" bIns="45720" rtlCol="0" anchor="ctr"/>
          <a:lstStyle>
            <a:lvl1pPr algn="l">
              <a:defRPr sz="1100">
                <a:solidFill>
                  <a:schemeClr val="tx1">
                    <a:lumMod val="50000"/>
                    <a:lumOff val="50000"/>
                  </a:schemeClr>
                </a:solidFill>
              </a:defRPr>
            </a:lvl1pPr>
          </a:lstStyle>
          <a:p>
            <a:endParaRPr lang="en-US" dirty="0"/>
          </a:p>
        </p:txBody>
      </p:sp>
      <p:sp>
        <p:nvSpPr>
          <p:cNvPr id="6" name="Slide Number Placeholder 5"/>
          <p:cNvSpPr>
            <a:spLocks noGrp="1"/>
          </p:cNvSpPr>
          <p:nvPr>
            <p:ph type="sldNum" sz="quarter" idx="4"/>
          </p:nvPr>
        </p:nvSpPr>
        <p:spPr>
          <a:xfrm>
            <a:off x="10634135" y="6356350"/>
            <a:ext cx="1530927" cy="365125"/>
          </a:xfrm>
          <a:prstGeom prst="rect">
            <a:avLst/>
          </a:prstGeom>
        </p:spPr>
        <p:txBody>
          <a:bodyPr vert="horz" lIns="91440" tIns="45720" rIns="91440" bIns="45720" rtlCol="0" anchor="ctr"/>
          <a:lstStyle>
            <a:lvl1pPr algn="r">
              <a:defRPr sz="1200" b="1">
                <a:solidFill>
                  <a:schemeClr val="accent1"/>
                </a:solidFill>
              </a:defRPr>
            </a:lvl1pPr>
          </a:lstStyle>
          <a:p>
            <a:fld id="{4FAB73BC-B049-4115-A692-8D63A059BFB8}" type="slidenum">
              <a:rPr lang="en-US" dirty="0"/>
              <a:pPr/>
              <a:t>‹N›</a:t>
            </a:fld>
            <a:endParaRPr lang="en-US" dirty="0"/>
          </a:p>
        </p:txBody>
      </p:sp>
    </p:spTree>
  </p:cSld>
  <p:clrMap bg1="lt1" tx1="dk1" bg2="lt2" tx2="dk2" accent1="accent1" accent2="accent2" accent3="accent3" accent4="accent4" accent5="accent5" accent6="accent6" hlink="hlink" folHlink="folHlink"/>
  <p:sldLayoutIdLst>
    <p:sldLayoutId id="2147483841" r:id="rId1"/>
    <p:sldLayoutId id="2147483842" r:id="rId2"/>
    <p:sldLayoutId id="2147483843" r:id="rId3"/>
    <p:sldLayoutId id="2147483844" r:id="rId4"/>
    <p:sldLayoutId id="2147483845" r:id="rId5"/>
    <p:sldLayoutId id="2147483846" r:id="rId6"/>
    <p:sldLayoutId id="2147483847" r:id="rId7"/>
    <p:sldLayoutId id="2147483848" r:id="rId8"/>
    <p:sldLayoutId id="2147483849" r:id="rId9"/>
    <p:sldLayoutId id="2147483850" r:id="rId10"/>
    <p:sldLayoutId id="2147483851" r:id="rId11"/>
  </p:sldLayoutIdLst>
  <p:hf sldNum="0" hdr="0" ftr="0" dt="0"/>
  <p:txStyles>
    <p:titleStyle>
      <a:lvl1pPr algn="l" defTabSz="914400" rtl="0" eaLnBrk="1" latinLnBrk="0" hangingPunct="1">
        <a:lnSpc>
          <a:spcPct val="90000"/>
        </a:lnSpc>
        <a:spcBef>
          <a:spcPct val="0"/>
        </a:spcBef>
        <a:buNone/>
        <a:defRPr sz="3600" kern="1200" spc="-60" baseline="0">
          <a:solidFill>
            <a:srgbClr val="FFFFFF"/>
          </a:solidFill>
          <a:latin typeface="+mj-lt"/>
          <a:ea typeface="+mj-ea"/>
          <a:cs typeface="+mj-cs"/>
        </a:defRPr>
      </a:lvl1pPr>
    </p:titleStyle>
    <p:bodyStyle>
      <a:lvl1pPr marL="182880" indent="-182880" algn="l" defTabSz="914400" rtl="0" eaLnBrk="1" latinLnBrk="0" hangingPunct="1">
        <a:lnSpc>
          <a:spcPct val="90000"/>
        </a:lnSpc>
        <a:spcBef>
          <a:spcPts val="1200"/>
        </a:spcBef>
        <a:buClr>
          <a:schemeClr val="accent1"/>
        </a:buClr>
        <a:buFont typeface="Wingdings 2" pitchFamily="18" charset="2"/>
        <a:buChar char=""/>
        <a:defRPr sz="2000" kern="1200">
          <a:solidFill>
            <a:schemeClr val="tx1">
              <a:lumMod val="65000"/>
              <a:lumOff val="35000"/>
            </a:schemeClr>
          </a:solidFill>
          <a:latin typeface="+mn-lt"/>
          <a:ea typeface="+mn-ea"/>
          <a:cs typeface="+mn-cs"/>
        </a:defRPr>
      </a:lvl1pPr>
      <a:lvl2pPr marL="6858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800" kern="1200">
          <a:solidFill>
            <a:schemeClr val="tx1">
              <a:lumMod val="65000"/>
              <a:lumOff val="35000"/>
            </a:schemeClr>
          </a:solidFill>
          <a:latin typeface="+mn-lt"/>
          <a:ea typeface="+mn-ea"/>
          <a:cs typeface="+mn-cs"/>
        </a:defRPr>
      </a:lvl2pPr>
      <a:lvl3pPr marL="11430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600" kern="1200">
          <a:solidFill>
            <a:schemeClr val="tx1">
              <a:lumMod val="65000"/>
              <a:lumOff val="35000"/>
            </a:schemeClr>
          </a:solidFill>
          <a:latin typeface="+mn-lt"/>
          <a:ea typeface="+mn-ea"/>
          <a:cs typeface="+mn-cs"/>
        </a:defRPr>
      </a:lvl3pPr>
      <a:lvl4pPr marL="16002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4pPr>
      <a:lvl5pPr marL="2057400" indent="-18288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5pPr>
      <a:lvl6pPr marL="25146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6pPr>
      <a:lvl7pPr marL="29718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7pPr>
      <a:lvl8pPr marL="34290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8pPr>
      <a:lvl9pPr marL="3886200" indent="-228600" algn="l" defTabSz="914400" rtl="0" eaLnBrk="1" latinLnBrk="0" hangingPunct="1">
        <a:lnSpc>
          <a:spcPct val="90000"/>
        </a:lnSpc>
        <a:spcBef>
          <a:spcPts val="250"/>
        </a:spcBef>
        <a:spcAft>
          <a:spcPts val="250"/>
        </a:spcAft>
        <a:buClr>
          <a:schemeClr val="accent1"/>
        </a:buClr>
        <a:buFont typeface="Wingdings 2" pitchFamily="18" charset="2"/>
        <a:buChar char=""/>
        <a:defRPr sz="1400" kern="1200">
          <a:solidFill>
            <a:schemeClr val="tx1">
              <a:lumMod val="65000"/>
              <a:lumOff val="35000"/>
            </a:schemeClr>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hyperlink" Target="http://www.loschermo.it/" TargetMode="External"/><Relationship Id="rId2" Type="http://schemas.openxmlformats.org/officeDocument/2006/relationships/image" Target="../media/image9.jpeg"/><Relationship Id="rId1" Type="http://schemas.openxmlformats.org/officeDocument/2006/relationships/slideLayout" Target="../slideLayouts/slideLayout2.xml"/><Relationship Id="rId4" Type="http://schemas.openxmlformats.org/officeDocument/2006/relationships/hyperlink" Target="https://creativecommons.org/licenses/by-nc-sa/3.0/" TargetMode="External"/></Relationships>
</file>

<file path=ppt/slides/_rels/slide2.xml.rels><?xml version="1.0" encoding="UTF-8" standalone="yes"?>
<Relationships xmlns="http://schemas.openxmlformats.org/package/2006/relationships"><Relationship Id="rId2" Type="http://schemas.openxmlformats.org/officeDocument/2006/relationships/image" Target="../media/image2.emf"/><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2" Type="http://schemas.openxmlformats.org/officeDocument/2006/relationships/image" Target="../media/image5.jpeg"/><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oleObject" Target="../embeddings/oleObject1.bin"/><Relationship Id="rId2" Type="http://schemas.openxmlformats.org/officeDocument/2006/relationships/slideLayout" Target="../slideLayouts/slideLayout2.xml"/><Relationship Id="rId1" Type="http://schemas.openxmlformats.org/officeDocument/2006/relationships/vmlDrawing" Target="../drawings/vmlDrawing1.vml"/><Relationship Id="rId4" Type="http://schemas.openxmlformats.org/officeDocument/2006/relationships/image" Target="../media/image7.emf"/></Relationships>
</file>

<file path=ppt/slides/_rels/slide9.xml.rels><?xml version="1.0" encoding="UTF-8" standalone="yes"?>
<Relationships xmlns="http://schemas.openxmlformats.org/package/2006/relationships"><Relationship Id="rId3" Type="http://schemas.openxmlformats.org/officeDocument/2006/relationships/oleObject" Target="../embeddings/oleObject2.bin"/><Relationship Id="rId2" Type="http://schemas.openxmlformats.org/officeDocument/2006/relationships/slideLayout" Target="../slideLayouts/slideLayout2.xml"/><Relationship Id="rId1" Type="http://schemas.openxmlformats.org/officeDocument/2006/relationships/vmlDrawing" Target="../drawings/vmlDrawing2.vml"/><Relationship Id="rId4" Type="http://schemas.openxmlformats.org/officeDocument/2006/relationships/image" Target="../media/image8.emf"/></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9EFFE330-B167-435B-90A3-22A18E5A4327}"/>
              </a:ext>
            </a:extLst>
          </p:cNvPr>
          <p:cNvSpPr>
            <a:spLocks noGrp="1"/>
          </p:cNvSpPr>
          <p:nvPr>
            <p:ph type="ctrTitle"/>
          </p:nvPr>
        </p:nvSpPr>
        <p:spPr/>
        <p:txBody>
          <a:bodyPr/>
          <a:lstStyle/>
          <a:p>
            <a:endParaRPr lang="it-IT" dirty="0"/>
          </a:p>
        </p:txBody>
      </p:sp>
      <p:sp>
        <p:nvSpPr>
          <p:cNvPr id="3" name="Sottotitolo 2">
            <a:extLst>
              <a:ext uri="{FF2B5EF4-FFF2-40B4-BE49-F238E27FC236}">
                <a16:creationId xmlns:a16="http://schemas.microsoft.com/office/drawing/2014/main" id="{222A4865-F38E-4C02-AA11-577A4F0A915D}"/>
              </a:ext>
            </a:extLst>
          </p:cNvPr>
          <p:cNvSpPr>
            <a:spLocks noGrp="1"/>
          </p:cNvSpPr>
          <p:nvPr>
            <p:ph type="subTitle" idx="1"/>
          </p:nvPr>
        </p:nvSpPr>
        <p:spPr/>
        <p:txBody>
          <a:bodyPr>
            <a:noAutofit/>
          </a:bodyPr>
          <a:lstStyle/>
          <a:p>
            <a:pPr algn="ctr"/>
            <a:r>
              <a:rPr lang="it-IT" sz="3600" b="1" dirty="0"/>
              <a:t>Alice D</a:t>
            </a:r>
            <a:r>
              <a:rPr lang="it-IT" sz="4800" b="1" dirty="0"/>
              <a:t>2</a:t>
            </a:r>
            <a:r>
              <a:rPr lang="it-IT" sz="3600" b="1" dirty="0"/>
              <a:t>  S. r. l. </a:t>
            </a:r>
          </a:p>
          <a:p>
            <a:pPr algn="ctr"/>
            <a:r>
              <a:rPr lang="it-IT" sz="3600" b="1" dirty="0"/>
              <a:t>Roma – Via del Maggiolino</a:t>
            </a:r>
          </a:p>
        </p:txBody>
      </p:sp>
      <p:pic>
        <p:nvPicPr>
          <p:cNvPr id="5" name="Immagine 4">
            <a:extLst>
              <a:ext uri="{FF2B5EF4-FFF2-40B4-BE49-F238E27FC236}">
                <a16:creationId xmlns:a16="http://schemas.microsoft.com/office/drawing/2014/main" id="{F9841B26-9CB5-4796-9B2A-C46F2A457945}"/>
              </a:ext>
            </a:extLst>
          </p:cNvPr>
          <p:cNvPicPr>
            <a:picLocks noChangeAspect="1"/>
          </p:cNvPicPr>
          <p:nvPr/>
        </p:nvPicPr>
        <p:blipFill>
          <a:blip r:embed="rId2"/>
          <a:srcRect r="177"/>
          <a:stretch>
            <a:fillRect/>
          </a:stretch>
        </p:blipFill>
        <p:spPr>
          <a:xfrm>
            <a:off x="1069848" y="1300654"/>
            <a:ext cx="7302256" cy="3253058"/>
          </a:xfrm>
          <a:prstGeom prst="rect">
            <a:avLst/>
          </a:prstGeom>
        </p:spPr>
      </p:pic>
      <p:sp>
        <p:nvSpPr>
          <p:cNvPr id="6" name="CasellaDiTesto 5">
            <a:extLst>
              <a:ext uri="{FF2B5EF4-FFF2-40B4-BE49-F238E27FC236}">
                <a16:creationId xmlns:a16="http://schemas.microsoft.com/office/drawing/2014/main" id="{1A25CE62-2316-47FF-8B8A-C0C91285B389}"/>
              </a:ext>
            </a:extLst>
          </p:cNvPr>
          <p:cNvSpPr txBox="1"/>
          <p:nvPr/>
        </p:nvSpPr>
        <p:spPr>
          <a:xfrm>
            <a:off x="9286612" y="864066"/>
            <a:ext cx="2768367" cy="2246769"/>
          </a:xfrm>
          <a:prstGeom prst="rect">
            <a:avLst/>
          </a:prstGeom>
          <a:noFill/>
        </p:spPr>
        <p:txBody>
          <a:bodyPr wrap="square" rtlCol="0">
            <a:spAutoFit/>
          </a:bodyPr>
          <a:lstStyle/>
          <a:p>
            <a:pPr algn="ctr"/>
            <a:r>
              <a:rPr lang="it-IT" sz="2800" b="1" i="1" dirty="0">
                <a:solidFill>
                  <a:srgbClr val="00B0F0"/>
                </a:solidFill>
                <a:latin typeface="Arial" pitchFamily="34" charset="0"/>
                <a:cs typeface="Arial" pitchFamily="34" charset="0"/>
              </a:rPr>
              <a:t>Iniziativa Residenziale convenzionata e in housing sociale</a:t>
            </a:r>
          </a:p>
        </p:txBody>
      </p:sp>
    </p:spTree>
    <p:extLst>
      <p:ext uri="{BB962C8B-B14F-4D97-AF65-F5344CB8AC3E}">
        <p14:creationId xmlns:p14="http://schemas.microsoft.com/office/powerpoint/2010/main" val="2539623202"/>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37B57CB-8B79-4F32-98CA-01C42F467F03}"/>
              </a:ext>
            </a:extLst>
          </p:cNvPr>
          <p:cNvSpPr>
            <a:spLocks noGrp="1"/>
          </p:cNvSpPr>
          <p:nvPr>
            <p:ph type="title"/>
          </p:nvPr>
        </p:nvSpPr>
        <p:spPr>
          <a:xfrm>
            <a:off x="0" y="871042"/>
            <a:ext cx="3347207" cy="5106389"/>
          </a:xfrm>
        </p:spPr>
        <p:txBody>
          <a:bodyPr>
            <a:noAutofit/>
          </a:bodyPr>
          <a:lstStyle/>
          <a:p>
            <a:pPr>
              <a:lnSpc>
                <a:spcPct val="100000"/>
              </a:lnSpc>
              <a:spcAft>
                <a:spcPts val="1000"/>
              </a:spcAft>
            </a:pPr>
            <a:r>
              <a:rPr lang="it-IT" sz="1350" spc="0" dirty="0">
                <a:solidFill>
                  <a:schemeClr val="tx1"/>
                </a:solidFill>
                <a:latin typeface="Arial" pitchFamily="34" charset="0"/>
                <a:cs typeface="Arial" pitchFamily="34" charset="0"/>
              </a:rPr>
              <a:t>Nonostante i lavori siano alle fasi iniziali, delle 98 unità  immobiliari ne sono già state compromissate 17 di cui 6 in edilizia convenzionata e 11 in Housing Sociale. </a:t>
            </a:r>
            <a:br>
              <a:rPr lang="it-IT" sz="1350" spc="0" dirty="0">
                <a:solidFill>
                  <a:schemeClr val="tx1"/>
                </a:solidFill>
                <a:latin typeface="Arial" pitchFamily="34" charset="0"/>
                <a:cs typeface="Arial" pitchFamily="34" charset="0"/>
              </a:rPr>
            </a:br>
            <a:r>
              <a:rPr lang="it-IT" sz="1350" spc="0" dirty="0">
                <a:solidFill>
                  <a:schemeClr val="tx1"/>
                </a:solidFill>
                <a:latin typeface="Arial" pitchFamily="34" charset="0"/>
                <a:ea typeface="Calibri" panose="020F0502020204030204" pitchFamily="34" charset="0"/>
                <a:cs typeface="Arial" pitchFamily="34" charset="0"/>
              </a:rPr>
              <a:t>Relativamente agli alloggi in housing sociale la legge (21/2009 cd. “piano casa”) prevede che gli stessi siano gravati di un vincolo di locazione per 15 anni e che dopo tale periodo gli immobili possano essere ceduti al valore medio OMI  di  zona  ridotto del 30%. </a:t>
            </a:r>
            <a:br>
              <a:rPr lang="it-IT" sz="1350" spc="0" dirty="0">
                <a:solidFill>
                  <a:schemeClr val="tx1"/>
                </a:solidFill>
                <a:latin typeface="Arial" pitchFamily="34" charset="0"/>
                <a:ea typeface="Calibri" panose="020F0502020204030204" pitchFamily="34" charset="0"/>
                <a:cs typeface="Arial" pitchFamily="34" charset="0"/>
              </a:rPr>
            </a:br>
            <a:r>
              <a:rPr lang="it-IT" sz="1350" spc="0" dirty="0">
                <a:solidFill>
                  <a:schemeClr val="tx1"/>
                </a:solidFill>
                <a:latin typeface="Arial" pitchFamily="34" charset="0"/>
                <a:ea typeface="Calibri" panose="020F0502020204030204" pitchFamily="34" charset="0"/>
                <a:cs typeface="Arial" pitchFamily="34" charset="0"/>
              </a:rPr>
              <a:t>Sarà concesso al locatore, che abbia interesse all’acquisto, la possibilità di intestarsi l’appartamento anche dopo i 7 anni di locazione.</a:t>
            </a:r>
            <a:br>
              <a:rPr lang="it-IT" sz="1350" spc="0" dirty="0">
                <a:solidFill>
                  <a:schemeClr val="tx1"/>
                </a:solidFill>
                <a:latin typeface="Arial" pitchFamily="34" charset="0"/>
                <a:ea typeface="Calibri" panose="020F0502020204030204" pitchFamily="34" charset="0"/>
                <a:cs typeface="Arial" pitchFamily="34" charset="0"/>
              </a:rPr>
            </a:br>
            <a:r>
              <a:rPr lang="it-IT" sz="1350" spc="0" dirty="0">
                <a:solidFill>
                  <a:schemeClr val="tx1"/>
                </a:solidFill>
                <a:latin typeface="Arial" pitchFamily="34" charset="0"/>
                <a:ea typeface="Calibri" panose="020F0502020204030204" pitchFamily="34" charset="0"/>
                <a:cs typeface="Arial" pitchFamily="34" charset="0"/>
              </a:rPr>
              <a:t>Per alcuni di questi alloggi la Alice ha sottoscritto un contratto preliminare di compravendita con la cooperativa </a:t>
            </a:r>
            <a:r>
              <a:rPr lang="it-IT" sz="1350" spc="0" dirty="0" err="1">
                <a:solidFill>
                  <a:schemeClr val="tx1"/>
                </a:solidFill>
                <a:latin typeface="Arial" pitchFamily="34" charset="0"/>
                <a:ea typeface="Calibri" panose="020F0502020204030204" pitchFamily="34" charset="0"/>
                <a:cs typeface="Arial" pitchFamily="34" charset="0"/>
              </a:rPr>
              <a:t>Enjoy</a:t>
            </a:r>
            <a:r>
              <a:rPr lang="it-IT" sz="1350" spc="0" dirty="0">
                <a:solidFill>
                  <a:schemeClr val="tx1"/>
                </a:solidFill>
                <a:latin typeface="Arial" pitchFamily="34" charset="0"/>
                <a:ea typeface="Calibri" panose="020F0502020204030204" pitchFamily="34" charset="0"/>
                <a:cs typeface="Arial" pitchFamily="34" charset="0"/>
              </a:rPr>
              <a:t> (formata principalmente da appartenenti alle Forze dell’Ordine) che utilizzeranno gli appartamenti come affittuari e successivamente, allo scadere dei termini di legge ne diventeranno proprietari.</a:t>
            </a:r>
            <a:br>
              <a:rPr lang="it-IT" sz="1350" spc="20" dirty="0">
                <a:solidFill>
                  <a:schemeClr val="tx1"/>
                </a:solidFill>
                <a:latin typeface="Arial" pitchFamily="34" charset="0"/>
                <a:ea typeface="Calibri" panose="020F0502020204030204" pitchFamily="34" charset="0"/>
                <a:cs typeface="Arial" pitchFamily="34" charset="0"/>
              </a:rPr>
            </a:br>
            <a:endParaRPr lang="it-IT" sz="1350" spc="20" dirty="0">
              <a:latin typeface="Arial" pitchFamily="34" charset="0"/>
              <a:cs typeface="Arial" pitchFamily="34" charset="0"/>
            </a:endParaRPr>
          </a:p>
        </p:txBody>
      </p:sp>
      <p:pic>
        <p:nvPicPr>
          <p:cNvPr id="7" name="Segnaposto contenuto 6">
            <a:extLst>
              <a:ext uri="{FF2B5EF4-FFF2-40B4-BE49-F238E27FC236}">
                <a16:creationId xmlns:a16="http://schemas.microsoft.com/office/drawing/2014/main" id="{9529F5AC-6D7F-429B-B153-FA77807F9A3D}"/>
              </a:ext>
            </a:extLst>
          </p:cNvPr>
          <p:cNvPicPr>
            <a:picLocks noGrp="1" noChangeAspect="1"/>
          </p:cNvPicPr>
          <p:nvPr>
            <p:ph idx="1"/>
          </p:nvPr>
        </p:nvPicPr>
        <p:blipFill>
          <a:blip r:embed="rId2">
            <a:extLst>
              <a:ext uri="{837473B0-CC2E-450A-ABE3-18F120FF3D39}">
                <a1611:picAttrSrcUrl xmlns:a1611="http://schemas.microsoft.com/office/drawing/2016/11/main" r:id="rId3"/>
              </a:ext>
            </a:extLst>
          </a:blip>
          <a:stretch>
            <a:fillRect/>
          </a:stretch>
        </p:blipFill>
        <p:spPr>
          <a:xfrm>
            <a:off x="5464175" y="1543050"/>
            <a:ext cx="4124325" cy="3762375"/>
          </a:xfrm>
        </p:spPr>
      </p:pic>
      <p:sp>
        <p:nvSpPr>
          <p:cNvPr id="8" name="CasellaDiTesto 7">
            <a:extLst>
              <a:ext uri="{FF2B5EF4-FFF2-40B4-BE49-F238E27FC236}">
                <a16:creationId xmlns:a16="http://schemas.microsoft.com/office/drawing/2014/main" id="{1824A6FF-8D61-45CD-89B5-2CF64FEC097E}"/>
              </a:ext>
            </a:extLst>
          </p:cNvPr>
          <p:cNvSpPr txBox="1"/>
          <p:nvPr/>
        </p:nvSpPr>
        <p:spPr>
          <a:xfrm>
            <a:off x="5464175" y="5305425"/>
            <a:ext cx="4124325" cy="230832"/>
          </a:xfrm>
          <a:prstGeom prst="rect">
            <a:avLst/>
          </a:prstGeom>
          <a:noFill/>
        </p:spPr>
        <p:txBody>
          <a:bodyPr wrap="square" rtlCol="0">
            <a:spAutoFit/>
          </a:bodyPr>
          <a:lstStyle/>
          <a:p>
            <a:r>
              <a:rPr lang="it-IT" sz="900" dirty="0">
                <a:hlinkClick r:id="rId3" tooltip="http://www.loschermo.it/"/>
              </a:rPr>
              <a:t>Questa foto</a:t>
            </a:r>
            <a:r>
              <a:rPr lang="it-IT" sz="900" dirty="0"/>
              <a:t> di Autore sconosciuto è concesso in licenza da </a:t>
            </a:r>
            <a:r>
              <a:rPr lang="it-IT" sz="900" dirty="0">
                <a:hlinkClick r:id="rId4" tooltip="https://creativecommons.org/licenses/by-nc-sa/3.0/"/>
              </a:rPr>
              <a:t>CC BY-SA-NC</a:t>
            </a:r>
            <a:endParaRPr lang="it-IT" sz="900" dirty="0"/>
          </a:p>
        </p:txBody>
      </p:sp>
    </p:spTree>
    <p:extLst>
      <p:ext uri="{BB962C8B-B14F-4D97-AF65-F5344CB8AC3E}">
        <p14:creationId xmlns:p14="http://schemas.microsoft.com/office/powerpoint/2010/main" val="167960761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57DE2AB6-5C82-4201-91C5-570C6A204FF7}"/>
              </a:ext>
            </a:extLst>
          </p:cNvPr>
          <p:cNvSpPr>
            <a:spLocks noGrp="1"/>
          </p:cNvSpPr>
          <p:nvPr>
            <p:ph type="title"/>
          </p:nvPr>
        </p:nvSpPr>
        <p:spPr>
          <a:xfrm>
            <a:off x="177417" y="809897"/>
            <a:ext cx="3136233" cy="5146766"/>
          </a:xfrm>
        </p:spPr>
        <p:txBody>
          <a:bodyPr>
            <a:noAutofit/>
          </a:bodyPr>
          <a:lstStyle/>
          <a:p>
            <a:pPr algn="just">
              <a:lnSpc>
                <a:spcPct val="150000"/>
              </a:lnSpc>
            </a:pPr>
            <a:r>
              <a:rPr lang="it-IT" sz="1350" b="1" dirty="0">
                <a:solidFill>
                  <a:schemeClr val="tx1"/>
                </a:solidFill>
                <a:latin typeface="Arial" pitchFamily="34" charset="0"/>
                <a:cs typeface="Arial" pitchFamily="34" charset="0"/>
              </a:rPr>
              <a:t>La Alice D2 S.r.l. è  proprietaria di un’area in Roma, Via del Maggiolino, Piano di Zona C24 Via Longoni.  L’area è facilmente raggiungibile dalla strada consolare Prenestina e dal Grande Raccordo Anulare al quale è direttamente collegata sia tramite la stessa Via Prenestina che tramite Via Marcello Boglione. Antistante tale proprietà vi è un parco pubblico, con area gioco per bambini, di circa 4 ettari al centro del quale vi è un edificio vincolato risalente all’epoca imperiale romana.</a:t>
            </a:r>
          </a:p>
        </p:txBody>
      </p:sp>
      <p:pic>
        <p:nvPicPr>
          <p:cNvPr id="4" name="Segnaposto contenuto 3">
            <a:extLst>
              <a:ext uri="{FF2B5EF4-FFF2-40B4-BE49-F238E27FC236}">
                <a16:creationId xmlns:a16="http://schemas.microsoft.com/office/drawing/2014/main" id="{EE87BEE3-EF1B-4C1A-93A3-29180FC077A6}"/>
              </a:ext>
            </a:extLst>
          </p:cNvPr>
          <p:cNvPicPr>
            <a:picLocks noGrp="1"/>
          </p:cNvPicPr>
          <p:nvPr>
            <p:ph idx="1"/>
          </p:nvPr>
        </p:nvPicPr>
        <p:blipFill>
          <a:blip r:embed="rId2">
            <a:extLst>
              <a:ext uri="{28A0092B-C50C-407E-A947-70E740481C1C}">
                <a14:useLocalDpi xmlns:a14="http://schemas.microsoft.com/office/drawing/2010/main" val="0"/>
              </a:ext>
            </a:extLst>
          </a:blip>
          <a:srcRect/>
          <a:stretch>
            <a:fillRect/>
          </a:stretch>
        </p:blipFill>
        <p:spPr bwMode="auto">
          <a:xfrm>
            <a:off x="3868738" y="1614855"/>
            <a:ext cx="7315200" cy="3618764"/>
          </a:xfrm>
          <a:prstGeom prst="rect">
            <a:avLst/>
          </a:prstGeom>
          <a:noFill/>
          <a:ln>
            <a:noFill/>
          </a:ln>
        </p:spPr>
      </p:pic>
    </p:spTree>
    <p:extLst>
      <p:ext uri="{BB962C8B-B14F-4D97-AF65-F5344CB8AC3E}">
        <p14:creationId xmlns:p14="http://schemas.microsoft.com/office/powerpoint/2010/main" val="694812771"/>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34D54C-5E50-4087-8F13-D3CA2A9159B2}"/>
              </a:ext>
            </a:extLst>
          </p:cNvPr>
          <p:cNvSpPr>
            <a:spLocks noGrp="1"/>
          </p:cNvSpPr>
          <p:nvPr>
            <p:ph type="title"/>
          </p:nvPr>
        </p:nvSpPr>
        <p:spPr>
          <a:xfrm>
            <a:off x="279044" y="1110774"/>
            <a:ext cx="2947482" cy="4601183"/>
          </a:xfrm>
        </p:spPr>
        <p:txBody>
          <a:bodyPr>
            <a:noAutofit/>
          </a:bodyPr>
          <a:lstStyle/>
          <a:p>
            <a:pPr algn="just">
              <a:lnSpc>
                <a:spcPct val="150000"/>
              </a:lnSpc>
            </a:pPr>
            <a:r>
              <a:rPr lang="it-IT" sz="1400" b="1" dirty="0">
                <a:solidFill>
                  <a:schemeClr val="tx1"/>
                </a:solidFill>
                <a:latin typeface="Arial" pitchFamily="34" charset="0"/>
                <a:cs typeface="Arial" pitchFamily="34" charset="0"/>
              </a:rPr>
              <a:t>L’edificio (Lotto D2) fa parte di un più grande complesso immobiliare in parte già ultimato e in parte ancora da completare. La società ha infatti già realizzato un primo intervento residenziale (Lotto D1) composto da 70 unità immobiliari interamente vendute e dovrà realizzare anche un ulteriore lotto (Lotto D3)  che sarà composto da 30 unità abitative.</a:t>
            </a:r>
          </a:p>
        </p:txBody>
      </p:sp>
      <p:pic>
        <p:nvPicPr>
          <p:cNvPr id="5" name="Segnaposto contenuto 4">
            <a:extLst>
              <a:ext uri="{FF2B5EF4-FFF2-40B4-BE49-F238E27FC236}">
                <a16:creationId xmlns:a16="http://schemas.microsoft.com/office/drawing/2014/main" id="{8FAF19B3-DC38-4997-B152-4C4CED461857}"/>
              </a:ext>
            </a:extLst>
          </p:cNvPr>
          <p:cNvPicPr>
            <a:picLocks noGrp="1" noChangeAspect="1"/>
          </p:cNvPicPr>
          <p:nvPr>
            <p:ph idx="1"/>
          </p:nvPr>
        </p:nvPicPr>
        <p:blipFill>
          <a:blip r:embed="rId2"/>
          <a:srcRect t="1688" r="457" b="2313"/>
          <a:stretch>
            <a:fillRect/>
          </a:stretch>
        </p:blipFill>
        <p:spPr>
          <a:xfrm>
            <a:off x="3928026" y="914400"/>
            <a:ext cx="7211029" cy="4916384"/>
          </a:xfrm>
        </p:spPr>
      </p:pic>
      <p:sp>
        <p:nvSpPr>
          <p:cNvPr id="6" name="CasellaDiTesto 5"/>
          <p:cNvSpPr txBox="1"/>
          <p:nvPr/>
        </p:nvSpPr>
        <p:spPr>
          <a:xfrm>
            <a:off x="6888144" y="3552092"/>
            <a:ext cx="371790" cy="276999"/>
          </a:xfrm>
          <a:prstGeom prst="rect">
            <a:avLst/>
          </a:prstGeom>
          <a:noFill/>
        </p:spPr>
        <p:txBody>
          <a:bodyPr wrap="square" rtlCol="0">
            <a:spAutoFit/>
          </a:bodyPr>
          <a:lstStyle/>
          <a:p>
            <a:r>
              <a:rPr lang="it-IT" sz="1200" b="1" dirty="0">
                <a:solidFill>
                  <a:srgbClr val="FF0000"/>
                </a:solidFill>
                <a:latin typeface="Calibri" pitchFamily="34" charset="0"/>
                <a:cs typeface="Calibri" pitchFamily="34" charset="0"/>
              </a:rPr>
              <a:t>D2</a:t>
            </a:r>
          </a:p>
        </p:txBody>
      </p:sp>
      <p:sp>
        <p:nvSpPr>
          <p:cNvPr id="7" name="CasellaDiTesto 6"/>
          <p:cNvSpPr txBox="1"/>
          <p:nvPr/>
        </p:nvSpPr>
        <p:spPr>
          <a:xfrm>
            <a:off x="6980254" y="2709705"/>
            <a:ext cx="371790" cy="276999"/>
          </a:xfrm>
          <a:prstGeom prst="rect">
            <a:avLst/>
          </a:prstGeom>
          <a:noFill/>
        </p:spPr>
        <p:txBody>
          <a:bodyPr wrap="square" rtlCol="0">
            <a:spAutoFit/>
          </a:bodyPr>
          <a:lstStyle/>
          <a:p>
            <a:r>
              <a:rPr lang="it-IT" sz="1200" b="1" dirty="0">
                <a:solidFill>
                  <a:srgbClr val="FF0000"/>
                </a:solidFill>
                <a:latin typeface="Calibri" pitchFamily="34" charset="0"/>
                <a:cs typeface="Calibri" pitchFamily="34" charset="0"/>
              </a:rPr>
              <a:t>D3</a:t>
            </a:r>
          </a:p>
        </p:txBody>
      </p:sp>
      <p:sp>
        <p:nvSpPr>
          <p:cNvPr id="8" name="CasellaDiTesto 7"/>
          <p:cNvSpPr txBox="1"/>
          <p:nvPr/>
        </p:nvSpPr>
        <p:spPr>
          <a:xfrm>
            <a:off x="8246346" y="3712867"/>
            <a:ext cx="371790" cy="276999"/>
          </a:xfrm>
          <a:prstGeom prst="rect">
            <a:avLst/>
          </a:prstGeom>
          <a:noFill/>
        </p:spPr>
        <p:txBody>
          <a:bodyPr wrap="square" rtlCol="0">
            <a:spAutoFit/>
          </a:bodyPr>
          <a:lstStyle/>
          <a:p>
            <a:r>
              <a:rPr lang="it-IT" sz="1200" b="1" dirty="0">
                <a:solidFill>
                  <a:srgbClr val="FF0000"/>
                </a:solidFill>
                <a:latin typeface="Calibri" pitchFamily="34" charset="0"/>
                <a:cs typeface="Calibri" pitchFamily="34" charset="0"/>
              </a:rPr>
              <a:t>D1</a:t>
            </a:r>
          </a:p>
        </p:txBody>
      </p:sp>
    </p:spTree>
    <p:extLst>
      <p:ext uri="{BB962C8B-B14F-4D97-AF65-F5344CB8AC3E}">
        <p14:creationId xmlns:p14="http://schemas.microsoft.com/office/powerpoint/2010/main" val="444688999"/>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00C75ADB-5C4B-4179-8439-CD01937A1832}"/>
              </a:ext>
            </a:extLst>
          </p:cNvPr>
          <p:cNvSpPr>
            <a:spLocks noGrp="1"/>
          </p:cNvSpPr>
          <p:nvPr>
            <p:ph type="title"/>
          </p:nvPr>
        </p:nvSpPr>
        <p:spPr>
          <a:xfrm>
            <a:off x="189229" y="1097280"/>
            <a:ext cx="3212983" cy="4676502"/>
          </a:xfrm>
        </p:spPr>
        <p:txBody>
          <a:bodyPr>
            <a:noAutofit/>
          </a:bodyPr>
          <a:lstStyle/>
          <a:p>
            <a:pPr algn="just">
              <a:lnSpc>
                <a:spcPct val="150000"/>
              </a:lnSpc>
            </a:pPr>
            <a:r>
              <a:rPr lang="it-IT" sz="1400" b="1" dirty="0">
                <a:solidFill>
                  <a:schemeClr val="tx1"/>
                </a:solidFill>
                <a:latin typeface="Arial" pitchFamily="34" charset="0"/>
                <a:ea typeface="Calibri" panose="020F0502020204030204" pitchFamily="34" charset="0"/>
                <a:cs typeface="Arial" pitchFamily="34" charset="0"/>
              </a:rPr>
              <a:t>Il progetto, per il quale è stato già rilasciato il permesso di costruire e sono stati avviati i lavori di costruzione che si prevede vengano completati per la fine del 2021, prevede la realizzazione di 98 alloggi dei quali 68 in edilizia privata convenzionata (cioè con la vendita diretta al prezzo massimo di cessione approvato da Roma Capitale su suolo in proprietà)</a:t>
            </a:r>
            <a:br>
              <a:rPr lang="it-IT" sz="1400" b="1" dirty="0">
                <a:solidFill>
                  <a:schemeClr val="tx1"/>
                </a:solidFill>
                <a:latin typeface="Arial" pitchFamily="34" charset="0"/>
                <a:ea typeface="Calibri" panose="020F0502020204030204" pitchFamily="34" charset="0"/>
                <a:cs typeface="Arial" pitchFamily="34" charset="0"/>
              </a:rPr>
            </a:br>
            <a:r>
              <a:rPr lang="it-IT" sz="1400" b="1" dirty="0">
                <a:solidFill>
                  <a:schemeClr val="tx1"/>
                </a:solidFill>
                <a:latin typeface="Arial" pitchFamily="34" charset="0"/>
                <a:ea typeface="Calibri" panose="020F0502020204030204" pitchFamily="34" charset="0"/>
                <a:cs typeface="Arial" pitchFamily="34" charset="0"/>
              </a:rPr>
              <a:t> e 30 in housing sociale tutti con relativi box auto, cantine e spazi comuni sistemati a verde di arredo. </a:t>
            </a:r>
            <a:br>
              <a:rPr lang="it-IT" sz="1400" b="1" dirty="0">
                <a:solidFill>
                  <a:schemeClr val="tx1"/>
                </a:solidFill>
                <a:latin typeface="Arial" pitchFamily="34" charset="0"/>
                <a:ea typeface="Calibri" panose="020F0502020204030204" pitchFamily="34" charset="0"/>
                <a:cs typeface="Arial" pitchFamily="34" charset="0"/>
              </a:rPr>
            </a:br>
            <a:endParaRPr lang="it-IT" sz="1400" b="1" dirty="0">
              <a:solidFill>
                <a:schemeClr val="tx1"/>
              </a:solidFill>
              <a:latin typeface="Arial" pitchFamily="34" charset="0"/>
              <a:cs typeface="Arial" pitchFamily="34" charset="0"/>
            </a:endParaRPr>
          </a:p>
        </p:txBody>
      </p:sp>
      <p:pic>
        <p:nvPicPr>
          <p:cNvPr id="5" name="Segnaposto contenuto 4">
            <a:extLst>
              <a:ext uri="{FF2B5EF4-FFF2-40B4-BE49-F238E27FC236}">
                <a16:creationId xmlns:a16="http://schemas.microsoft.com/office/drawing/2014/main" id="{1B5242A2-89C3-49DB-910B-4BE874728791}"/>
              </a:ext>
            </a:extLst>
          </p:cNvPr>
          <p:cNvPicPr>
            <a:picLocks noGrp="1" noChangeAspect="1"/>
          </p:cNvPicPr>
          <p:nvPr>
            <p:ph idx="1"/>
          </p:nvPr>
        </p:nvPicPr>
        <p:blipFill>
          <a:blip r:embed="rId2"/>
          <a:stretch>
            <a:fillRect/>
          </a:stretch>
        </p:blipFill>
        <p:spPr>
          <a:xfrm>
            <a:off x="3904275" y="863600"/>
            <a:ext cx="7244126" cy="5121275"/>
          </a:xfrm>
        </p:spPr>
      </p:pic>
    </p:spTree>
    <p:extLst>
      <p:ext uri="{BB962C8B-B14F-4D97-AF65-F5344CB8AC3E}">
        <p14:creationId xmlns:p14="http://schemas.microsoft.com/office/powerpoint/2010/main" val="4213179144"/>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29A72805-D057-4D95-88D5-CF22664C803F}"/>
              </a:ext>
            </a:extLst>
          </p:cNvPr>
          <p:cNvSpPr>
            <a:spLocks noGrp="1"/>
          </p:cNvSpPr>
          <p:nvPr>
            <p:ph type="title"/>
          </p:nvPr>
        </p:nvSpPr>
        <p:spPr/>
        <p:txBody>
          <a:bodyPr>
            <a:normAutofit/>
          </a:bodyPr>
          <a:lstStyle/>
          <a:p>
            <a:pPr algn="just">
              <a:lnSpc>
                <a:spcPct val="200000"/>
              </a:lnSpc>
            </a:pPr>
            <a:r>
              <a:rPr lang="it-IT" sz="1400" b="1" dirty="0">
                <a:solidFill>
                  <a:schemeClr val="tx1"/>
                </a:solidFill>
                <a:latin typeface="Arial" pitchFamily="34" charset="0"/>
                <a:ea typeface="Calibri" panose="020F0502020204030204" pitchFamily="34" charset="0"/>
                <a:cs typeface="Arial" pitchFamily="34" charset="0"/>
              </a:rPr>
              <a:t>Il complesso immobiliare (Lotto D2), prevede la realizzazione di due edifici uniti da un portico condominiale di accesso alle abitazioni  composti da 5 piani in elevazione oltre il piano terra. </a:t>
            </a:r>
          </a:p>
        </p:txBody>
      </p:sp>
      <p:pic>
        <p:nvPicPr>
          <p:cNvPr id="5" name="Segnaposto contenuto 4">
            <a:extLst>
              <a:ext uri="{FF2B5EF4-FFF2-40B4-BE49-F238E27FC236}">
                <a16:creationId xmlns:a16="http://schemas.microsoft.com/office/drawing/2014/main" id="{9AC7F799-F7C1-4E66-9640-8284BE0EEF3E}"/>
              </a:ext>
            </a:extLst>
          </p:cNvPr>
          <p:cNvPicPr>
            <a:picLocks noGrp="1" noChangeAspect="1"/>
          </p:cNvPicPr>
          <p:nvPr>
            <p:ph idx="1"/>
          </p:nvPr>
        </p:nvPicPr>
        <p:blipFill>
          <a:blip r:embed="rId2"/>
          <a:stretch>
            <a:fillRect/>
          </a:stretch>
        </p:blipFill>
        <p:spPr>
          <a:xfrm>
            <a:off x="3904275" y="863600"/>
            <a:ext cx="7244126" cy="5121275"/>
          </a:xfrm>
        </p:spPr>
      </p:pic>
    </p:spTree>
    <p:extLst>
      <p:ext uri="{BB962C8B-B14F-4D97-AF65-F5344CB8AC3E}">
        <p14:creationId xmlns:p14="http://schemas.microsoft.com/office/powerpoint/2010/main" val="766041975"/>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47944A1A-5A1D-473F-A48F-C8F3DB87C2D4}"/>
              </a:ext>
            </a:extLst>
          </p:cNvPr>
          <p:cNvSpPr>
            <a:spLocks noGrp="1"/>
          </p:cNvSpPr>
          <p:nvPr>
            <p:ph type="title"/>
          </p:nvPr>
        </p:nvSpPr>
        <p:spPr/>
        <p:txBody>
          <a:bodyPr>
            <a:normAutofit/>
          </a:bodyPr>
          <a:lstStyle/>
          <a:p>
            <a:pPr algn="just">
              <a:lnSpc>
                <a:spcPct val="200000"/>
              </a:lnSpc>
            </a:pPr>
            <a:r>
              <a:rPr lang="it-IT" sz="1400" b="1" dirty="0">
                <a:solidFill>
                  <a:schemeClr val="tx1"/>
                </a:solidFill>
                <a:latin typeface="Arial" pitchFamily="34" charset="0"/>
                <a:ea typeface="Calibri" panose="020F0502020204030204" pitchFamily="34" charset="0"/>
                <a:cs typeface="Arial" pitchFamily="34" charset="0"/>
              </a:rPr>
              <a:t>Completano la proprietà un giardino condominiale recintato, oltre 100 posti auto coperti e altrettante cantine ripartiti su due piani interrati.</a:t>
            </a:r>
          </a:p>
        </p:txBody>
      </p:sp>
      <p:pic>
        <p:nvPicPr>
          <p:cNvPr id="5" name="Segnaposto contenuto 4">
            <a:extLst>
              <a:ext uri="{FF2B5EF4-FFF2-40B4-BE49-F238E27FC236}">
                <a16:creationId xmlns:a16="http://schemas.microsoft.com/office/drawing/2014/main" id="{6D5BD0AD-2495-4476-B5DD-217EB10726FB}"/>
              </a:ext>
            </a:extLst>
          </p:cNvPr>
          <p:cNvPicPr>
            <a:picLocks noGrp="1" noChangeAspect="1"/>
          </p:cNvPicPr>
          <p:nvPr>
            <p:ph idx="1"/>
          </p:nvPr>
        </p:nvPicPr>
        <p:blipFill>
          <a:blip r:embed="rId2"/>
          <a:stretch>
            <a:fillRect/>
          </a:stretch>
        </p:blipFill>
        <p:spPr>
          <a:xfrm>
            <a:off x="3904275" y="863600"/>
            <a:ext cx="7244126" cy="5121275"/>
          </a:xfrm>
        </p:spPr>
      </p:pic>
    </p:spTree>
    <p:extLst>
      <p:ext uri="{BB962C8B-B14F-4D97-AF65-F5344CB8AC3E}">
        <p14:creationId xmlns:p14="http://schemas.microsoft.com/office/powerpoint/2010/main" val="3041606606"/>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B35F306E-818A-4084-86B3-20E582F5EB0F}"/>
              </a:ext>
            </a:extLst>
          </p:cNvPr>
          <p:cNvSpPr>
            <a:spLocks noGrp="1"/>
          </p:cNvSpPr>
          <p:nvPr>
            <p:ph type="title"/>
          </p:nvPr>
        </p:nvSpPr>
        <p:spPr/>
        <p:txBody>
          <a:bodyPr>
            <a:normAutofit/>
          </a:bodyPr>
          <a:lstStyle/>
          <a:p>
            <a:pPr algn="just">
              <a:lnSpc>
                <a:spcPct val="200000"/>
              </a:lnSpc>
            </a:pPr>
            <a:r>
              <a:rPr lang="it-IT" sz="1400" b="1" dirty="0">
                <a:solidFill>
                  <a:schemeClr val="tx1"/>
                </a:solidFill>
                <a:latin typeface="Arial" pitchFamily="34" charset="0"/>
                <a:ea typeface="Calibri" panose="020F0502020204030204" pitchFamily="34" charset="0"/>
                <a:cs typeface="Arial" pitchFamily="34" charset="0"/>
              </a:rPr>
              <a:t>Tutti gli alloggi saranno dotati di pannelli solari per la produzione di acqua calda  e di pannelli fotovoltaici per la produzione di energia elettrica tali da renderli particolarmente interessanti per quanto riguarda il risparmio energetico.</a:t>
            </a:r>
          </a:p>
        </p:txBody>
      </p:sp>
      <p:pic>
        <p:nvPicPr>
          <p:cNvPr id="5" name="Segnaposto contenuto 4">
            <a:extLst>
              <a:ext uri="{FF2B5EF4-FFF2-40B4-BE49-F238E27FC236}">
                <a16:creationId xmlns:a16="http://schemas.microsoft.com/office/drawing/2014/main" id="{8C663240-DF2E-4F9F-9114-1527D581EE23}"/>
              </a:ext>
            </a:extLst>
          </p:cNvPr>
          <p:cNvPicPr>
            <a:picLocks noGrp="1" noChangeAspect="1"/>
          </p:cNvPicPr>
          <p:nvPr>
            <p:ph idx="1"/>
          </p:nvPr>
        </p:nvPicPr>
        <p:blipFill>
          <a:blip r:embed="rId2"/>
          <a:stretch>
            <a:fillRect/>
          </a:stretch>
        </p:blipFill>
        <p:spPr>
          <a:xfrm>
            <a:off x="3904275" y="863600"/>
            <a:ext cx="7244126" cy="5121275"/>
          </a:xfrm>
        </p:spPr>
      </p:pic>
    </p:spTree>
    <p:extLst>
      <p:ext uri="{BB962C8B-B14F-4D97-AF65-F5344CB8AC3E}">
        <p14:creationId xmlns:p14="http://schemas.microsoft.com/office/powerpoint/2010/main" val="309927902"/>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81AC215-1995-466E-A844-3B3CAAE0184D}"/>
              </a:ext>
            </a:extLst>
          </p:cNvPr>
          <p:cNvSpPr>
            <a:spLocks noGrp="1"/>
          </p:cNvSpPr>
          <p:nvPr>
            <p:ph type="title"/>
          </p:nvPr>
        </p:nvSpPr>
        <p:spPr>
          <a:xfrm>
            <a:off x="198533" y="849087"/>
            <a:ext cx="3014450" cy="5081450"/>
          </a:xfrm>
        </p:spPr>
        <p:txBody>
          <a:bodyPr numCol="1">
            <a:noAutofit/>
          </a:bodyPr>
          <a:lstStyle/>
          <a:p>
            <a:pPr>
              <a:lnSpc>
                <a:spcPct val="150000"/>
              </a:lnSpc>
            </a:pPr>
            <a:r>
              <a:rPr lang="it-IT" sz="1400" b="1" dirty="0">
                <a:solidFill>
                  <a:schemeClr val="tx1"/>
                </a:solidFill>
                <a:latin typeface="Arial" pitchFamily="34" charset="0"/>
                <a:cs typeface="Arial" pitchFamily="34" charset="0"/>
              </a:rPr>
              <a:t>La soluzione architettonica prevalente è quella composta dal soggiorno con angolo cottura, due camere da letto e doppi servizi con terrazze abitabili. </a:t>
            </a:r>
            <a:br>
              <a:rPr lang="it-IT" sz="1400" b="1" dirty="0">
                <a:solidFill>
                  <a:schemeClr val="tx1"/>
                </a:solidFill>
                <a:latin typeface="Arial" pitchFamily="34" charset="0"/>
                <a:cs typeface="Arial" pitchFamily="34" charset="0"/>
              </a:rPr>
            </a:br>
            <a:r>
              <a:rPr lang="it-IT" sz="1400" b="1" dirty="0">
                <a:solidFill>
                  <a:schemeClr val="tx1"/>
                </a:solidFill>
                <a:latin typeface="Arial" pitchFamily="34" charset="0"/>
                <a:ea typeface="Calibri" panose="020F0502020204030204" pitchFamily="34" charset="0"/>
                <a:cs typeface="Arial" pitchFamily="34" charset="0"/>
              </a:rPr>
              <a:t>Tale soluzione consente di rispondere alle esigenze di una famiglia media romana offrendo un prodotto che è al contempo competitivo per il prezzo e adatto ad un nucleo familiare di  quattro persone.</a:t>
            </a:r>
            <a:br>
              <a:rPr lang="it-IT" sz="1400" b="1" dirty="0">
                <a:solidFill>
                  <a:schemeClr val="tx1"/>
                </a:solidFill>
                <a:latin typeface="Arial" pitchFamily="34" charset="0"/>
                <a:ea typeface="Calibri" panose="020F0502020204030204" pitchFamily="34" charset="0"/>
                <a:cs typeface="Arial" pitchFamily="34" charset="0"/>
              </a:rPr>
            </a:br>
            <a:endParaRPr lang="it-IT" sz="1400" b="1" dirty="0">
              <a:latin typeface="Arial" pitchFamily="34" charset="0"/>
              <a:cs typeface="Arial" pitchFamily="34" charset="0"/>
            </a:endParaRPr>
          </a:p>
        </p:txBody>
      </p:sp>
      <p:graphicFrame>
        <p:nvGraphicFramePr>
          <p:cNvPr id="4" name="Segnaposto contenuto 3">
            <a:extLst>
              <a:ext uri="{FF2B5EF4-FFF2-40B4-BE49-F238E27FC236}">
                <a16:creationId xmlns:a16="http://schemas.microsoft.com/office/drawing/2014/main" id="{2A272498-6A27-43EA-A694-B3C686B0592F}"/>
              </a:ext>
            </a:extLst>
          </p:cNvPr>
          <p:cNvGraphicFramePr>
            <a:graphicFrameLocks noGrp="1" noChangeAspect="1"/>
          </p:cNvGraphicFramePr>
          <p:nvPr>
            <p:ph idx="1"/>
            <p:extLst>
              <p:ext uri="{D42A27DB-BD31-4B8C-83A1-F6EECF244321}">
                <p14:modId xmlns:p14="http://schemas.microsoft.com/office/powerpoint/2010/main" val="2019667349"/>
              </p:ext>
            </p:extLst>
          </p:nvPr>
        </p:nvGraphicFramePr>
        <p:xfrm>
          <a:off x="3903663" y="863600"/>
          <a:ext cx="7243762" cy="5121275"/>
        </p:xfrm>
        <a:graphic>
          <a:graphicData uri="http://schemas.openxmlformats.org/presentationml/2006/ole">
            <mc:AlternateContent xmlns:mc="http://schemas.openxmlformats.org/markup-compatibility/2006">
              <mc:Choice xmlns:v="urn:schemas-microsoft-com:vml" Requires="v">
                <p:oleObj spid="_x0000_s1058" name="Acrobat Document" r:id="rId3" imgW="11366280" imgH="8026920" progId="AcroExch.Document.DC">
                  <p:embed/>
                </p:oleObj>
              </mc:Choice>
              <mc:Fallback>
                <p:oleObj name="Acrobat Document" r:id="rId3" imgW="11366280" imgH="8026920" progId="AcroExch.Document.DC">
                  <p:embed/>
                  <p:pic>
                    <p:nvPicPr>
                      <p:cNvPr id="0" name="Picture 29"/>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663" y="863600"/>
                        <a:ext cx="7243762" cy="512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49831477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olo 1">
            <a:extLst>
              <a:ext uri="{FF2B5EF4-FFF2-40B4-BE49-F238E27FC236}">
                <a16:creationId xmlns:a16="http://schemas.microsoft.com/office/drawing/2014/main" id="{8A55621D-DA22-432D-8B70-79D325E64D36}"/>
              </a:ext>
            </a:extLst>
          </p:cNvPr>
          <p:cNvSpPr>
            <a:spLocks noGrp="1"/>
          </p:cNvSpPr>
          <p:nvPr>
            <p:ph type="title"/>
          </p:nvPr>
        </p:nvSpPr>
        <p:spPr/>
        <p:txBody>
          <a:bodyPr>
            <a:normAutofit/>
          </a:bodyPr>
          <a:lstStyle/>
          <a:p>
            <a:pPr algn="just">
              <a:lnSpc>
                <a:spcPct val="200000"/>
              </a:lnSpc>
            </a:pPr>
            <a:r>
              <a:rPr lang="it-IT" sz="1400" b="1" dirty="0">
                <a:solidFill>
                  <a:schemeClr val="tx1"/>
                </a:solidFill>
                <a:latin typeface="Arial" pitchFamily="34" charset="0"/>
                <a:cs typeface="Arial" pitchFamily="34" charset="0"/>
              </a:rPr>
              <a:t>Sono in ogni caso disponibili anche appartamenti di dimensioni minori composti da soggiorno, angolo cottura, disimpegno, camera matrimoniale, un bagno e terrazzo abitabile.</a:t>
            </a:r>
          </a:p>
        </p:txBody>
      </p:sp>
      <p:graphicFrame>
        <p:nvGraphicFramePr>
          <p:cNvPr id="4" name="Segnaposto contenuto 3">
            <a:extLst>
              <a:ext uri="{FF2B5EF4-FFF2-40B4-BE49-F238E27FC236}">
                <a16:creationId xmlns:a16="http://schemas.microsoft.com/office/drawing/2014/main" id="{9D7C0A93-67AB-4DDA-AA80-E70E20773AE7}"/>
              </a:ext>
            </a:extLst>
          </p:cNvPr>
          <p:cNvGraphicFramePr>
            <a:graphicFrameLocks noGrp="1" noChangeAspect="1"/>
          </p:cNvGraphicFramePr>
          <p:nvPr>
            <p:ph idx="1"/>
            <p:extLst>
              <p:ext uri="{D42A27DB-BD31-4B8C-83A1-F6EECF244321}">
                <p14:modId xmlns:p14="http://schemas.microsoft.com/office/powerpoint/2010/main" val="2223159846"/>
              </p:ext>
            </p:extLst>
          </p:nvPr>
        </p:nvGraphicFramePr>
        <p:xfrm>
          <a:off x="3903663" y="863600"/>
          <a:ext cx="7243762" cy="5121275"/>
        </p:xfrm>
        <a:graphic>
          <a:graphicData uri="http://schemas.openxmlformats.org/presentationml/2006/ole">
            <mc:AlternateContent xmlns:mc="http://schemas.openxmlformats.org/markup-compatibility/2006">
              <mc:Choice xmlns:v="urn:schemas-microsoft-com:vml" Requires="v">
                <p:oleObj spid="_x0000_s2080" name="Acrobat Document" r:id="rId3" imgW="11366280" imgH="8026920" progId="AcroExch.Document.DC">
                  <p:embed/>
                </p:oleObj>
              </mc:Choice>
              <mc:Fallback>
                <p:oleObj name="Acrobat Document" r:id="rId3" imgW="11366280" imgH="8026920" progId="AcroExch.Document.DC">
                  <p:embed/>
                  <p:pic>
                    <p:nvPicPr>
                      <p:cNvPr id="0" name="Picture 28"/>
                      <p:cNvPicPr>
                        <a:picLocks noGrp="1"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903663" y="863600"/>
                        <a:ext cx="7243762" cy="5121275"/>
                      </a:xfrm>
                      <a:prstGeom prst="rect">
                        <a:avLst/>
                      </a:prstGeom>
                      <a:noFill/>
                      <a:extLst>
                        <a:ext uri="{909E8E84-426E-40DD-AFC4-6F175D3DCCD1}">
                          <a14:hiddenFill xmlns:a14="http://schemas.microsoft.com/office/drawing/2010/main">
                            <a:solidFill>
                              <a:srgbClr val="FFFFFF"/>
                            </a:solidFill>
                          </a14:hiddenFill>
                        </a:ext>
                      </a:extLst>
                    </p:spPr>
                  </p:pic>
                </p:oleObj>
              </mc:Fallback>
            </mc:AlternateContent>
          </a:graphicData>
        </a:graphic>
      </p:graphicFrame>
    </p:spTree>
    <p:extLst>
      <p:ext uri="{BB962C8B-B14F-4D97-AF65-F5344CB8AC3E}">
        <p14:creationId xmlns:p14="http://schemas.microsoft.com/office/powerpoint/2010/main" val="1910018322"/>
      </p:ext>
    </p:extLst>
  </p:cSld>
  <p:clrMapOvr>
    <a:masterClrMapping/>
  </p:clrMapOvr>
</p:sld>
</file>

<file path=ppt/theme/theme1.xml><?xml version="1.0" encoding="utf-8"?>
<a:theme xmlns:a="http://schemas.openxmlformats.org/drawingml/2006/main" name="Cornice">
  <a:themeElements>
    <a:clrScheme name="Frame">
      <a:dk1>
        <a:srgbClr val="000000"/>
      </a:dk1>
      <a:lt1>
        <a:srgbClr val="FFFFFF"/>
      </a:lt1>
      <a:dk2>
        <a:srgbClr val="545454"/>
      </a:dk2>
      <a:lt2>
        <a:srgbClr val="BFBFBF"/>
      </a:lt2>
      <a:accent1>
        <a:srgbClr val="40BAD2"/>
      </a:accent1>
      <a:accent2>
        <a:srgbClr val="FAB900"/>
      </a:accent2>
      <a:accent3>
        <a:srgbClr val="90BB23"/>
      </a:accent3>
      <a:accent4>
        <a:srgbClr val="EE7008"/>
      </a:accent4>
      <a:accent5>
        <a:srgbClr val="1AB39F"/>
      </a:accent5>
      <a:accent6>
        <a:srgbClr val="D5393D"/>
      </a:accent6>
      <a:hlink>
        <a:srgbClr val="90BB23"/>
      </a:hlink>
      <a:folHlink>
        <a:srgbClr val="EE7008"/>
      </a:folHlink>
    </a:clrScheme>
    <a:fontScheme name="Frame">
      <a:maj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font script="Geor" typeface="Sylfaen"/>
      </a:majorFont>
      <a:minorFont>
        <a:latin typeface="Corbel"/>
        <a:ea typeface=""/>
        <a:cs typeface=""/>
        <a:font script="Jpan" typeface="ＭＳ ゴシック"/>
        <a:font script="Hang" typeface="HY중고딕"/>
        <a:font script="Hans" typeface="幼圆"/>
        <a:font script="Hant" typeface="微軟正黑體"/>
        <a:font script="Arab" typeface="Tahoma"/>
        <a:font script="Hebr" typeface="Gisha"/>
        <a:font script="Thai" typeface="Dillen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Verdana"/>
        <a:font script="Uigh" typeface="Microsoft Uighur"/>
        <a:font script="Geor" typeface="Sylfaen"/>
      </a:minorFont>
    </a:fontScheme>
    <a:fmtScheme name="Frame">
      <a:fillStyleLst>
        <a:solidFill>
          <a:schemeClr val="phClr"/>
        </a:solidFill>
        <a:solidFill>
          <a:schemeClr val="phClr">
            <a:tint val="65000"/>
          </a:schemeClr>
        </a:solidFill>
        <a:solidFill>
          <a:schemeClr val="phClr">
            <a:shade val="80000"/>
            <a:satMod val="150000"/>
          </a:schemeClr>
        </a:solidFill>
      </a:fillStyleLst>
      <a:lnStyleLst>
        <a:ln w="9525" cap="flat" cmpd="sng" algn="ctr">
          <a:solidFill>
            <a:schemeClr val="phClr"/>
          </a:solidFill>
          <a:prstDash val="solid"/>
        </a:ln>
        <a:ln w="10795" cap="flat" cmpd="sng" algn="ctr">
          <a:solidFill>
            <a:schemeClr val="phClr"/>
          </a:solidFill>
          <a:prstDash val="solid"/>
        </a:ln>
        <a:ln w="17145" cap="flat" cmpd="sng" algn="ctr">
          <a:solidFill>
            <a:schemeClr val="phClr">
              <a:shade val="95000"/>
              <a:alpha val="50000"/>
              <a:satMod val="150000"/>
            </a:schemeClr>
          </a:solidFill>
          <a:prstDash val="solid"/>
        </a:ln>
      </a:lnStyleLst>
      <a:effectStyleLst>
        <a:effectStyle>
          <a:effectLst/>
        </a:effectStyle>
        <a:effectStyle>
          <a:effectLst/>
        </a:effectStyle>
        <a:effectStyle>
          <a:effectLst>
            <a:outerShdw blurRad="44450" dist="13970" dir="5400000" algn="ctr" rotWithShape="0">
              <a:srgbClr val="000000">
                <a:alpha val="45000"/>
              </a:srgbClr>
            </a:outerShdw>
          </a:effectLst>
          <a:scene3d>
            <a:camera prst="orthographicFront">
              <a:rot lat="0" lon="0" rev="0"/>
            </a:camera>
            <a:lightRig rig="twoPt" dir="tl"/>
          </a:scene3d>
          <a:sp3d prstMaterial="flat">
            <a:bevelT w="12700" h="25400" prst="coolSlant"/>
          </a:sp3d>
        </a:effectStyle>
      </a:effectStyleLst>
      <a:bgFillStyleLst>
        <a:solidFill>
          <a:schemeClr val="phClr"/>
        </a:solidFill>
        <a:solidFill>
          <a:schemeClr val="phClr">
            <a:tint val="95000"/>
            <a:satMod val="170000"/>
          </a:schemeClr>
        </a:solidFill>
        <a:gradFill rotWithShape="1">
          <a:gsLst>
            <a:gs pos="0">
              <a:schemeClr val="phClr">
                <a:tint val="93000"/>
                <a:shade val="98000"/>
                <a:satMod val="120000"/>
                <a:lumMod val="102000"/>
              </a:schemeClr>
            </a:gs>
            <a:gs pos="48000">
              <a:schemeClr val="phClr">
                <a:tint val="98000"/>
                <a:shade val="90000"/>
                <a:satMod val="110000"/>
                <a:lumMod val="103000"/>
              </a:schemeClr>
            </a:gs>
            <a:gs pos="100000">
              <a:schemeClr val="phClr">
                <a:tint val="98000"/>
                <a:shade val="80000"/>
                <a:satMod val="100000"/>
              </a:schemeClr>
            </a:gs>
          </a:gsLst>
          <a:lin ang="5400000" scaled="0"/>
        </a:gradFill>
      </a:bgFillStyleLst>
    </a:fmtScheme>
  </a:themeElements>
  <a:objectDefaults/>
  <a:extraClrSchemeLst/>
  <a:extLst>
    <a:ext uri="{05A4C25C-085E-4340-85A3-A5531E510DB2}">
      <thm15:themeFamily xmlns:thm15="http://schemas.microsoft.com/office/thememl/2012/main" name="Frame" id="{F226E7A2-7162-461C-9490-D27D9DC04E43}" vid="{629A0216-3BBD-45C0-B63F-2683BEA18F60}"/>
    </a:ext>
  </a:extLst>
</a:theme>
</file>

<file path=docProps/app.xml><?xml version="1.0" encoding="utf-8"?>
<Properties xmlns="http://schemas.openxmlformats.org/officeDocument/2006/extended-properties" xmlns:vt="http://schemas.openxmlformats.org/officeDocument/2006/docPropsVTypes">
  <Template>TM03457475[[fn=Cornice]]</Template>
  <TotalTime>507</TotalTime>
  <Words>428</Words>
  <Application>Microsoft Office PowerPoint</Application>
  <PresentationFormat>Widescreen</PresentationFormat>
  <Paragraphs>16</Paragraphs>
  <Slides>10</Slides>
  <Notes>0</Notes>
  <HiddenSlides>0</HiddenSlides>
  <MMClips>0</MMClips>
  <ScaleCrop>false</ScaleCrop>
  <HeadingPairs>
    <vt:vector size="8" baseType="variant">
      <vt:variant>
        <vt:lpstr>Caratteri utilizzati</vt:lpstr>
      </vt:variant>
      <vt:variant>
        <vt:i4>4</vt:i4>
      </vt:variant>
      <vt:variant>
        <vt:lpstr>Tema</vt:lpstr>
      </vt:variant>
      <vt:variant>
        <vt:i4>1</vt:i4>
      </vt:variant>
      <vt:variant>
        <vt:lpstr>Server OLE incorporati</vt:lpstr>
      </vt:variant>
      <vt:variant>
        <vt:i4>1</vt:i4>
      </vt:variant>
      <vt:variant>
        <vt:lpstr>Titoli diapositive</vt:lpstr>
      </vt:variant>
      <vt:variant>
        <vt:i4>10</vt:i4>
      </vt:variant>
    </vt:vector>
  </HeadingPairs>
  <TitlesOfParts>
    <vt:vector size="16" baseType="lpstr">
      <vt:lpstr>Arial</vt:lpstr>
      <vt:lpstr>Calibri</vt:lpstr>
      <vt:lpstr>Corbel</vt:lpstr>
      <vt:lpstr>Wingdings 2</vt:lpstr>
      <vt:lpstr>Cornice</vt:lpstr>
      <vt:lpstr>Acrobat Document</vt:lpstr>
      <vt:lpstr>Presentazione standard di PowerPoint</vt:lpstr>
      <vt:lpstr>La Alice D2 S.r.l. è  proprietaria di un’area in Roma, Via del Maggiolino, Piano di Zona C24 Via Longoni.  L’area è facilmente raggiungibile dalla strada consolare Prenestina e dal Grande Raccordo Anulare al quale è direttamente collegata sia tramite la stessa Via Prenestina che tramite Via Marcello Boglione. Antistante tale proprietà vi è un parco pubblico, con area gioco per bambini, di circa 4 ettari al centro del quale vi è un edificio vincolato risalente all’epoca imperiale romana.</vt:lpstr>
      <vt:lpstr>L’edificio (Lotto D2) fa parte di un più grande complesso immobiliare in parte già ultimato e in parte ancora da completare. La società ha infatti già realizzato un primo intervento residenziale (Lotto D1) composto da 70 unità immobiliari interamente vendute e dovrà realizzare anche un ulteriore lotto (Lotto D3)  che sarà composto da 30 unità abitative.</vt:lpstr>
      <vt:lpstr>Il progetto, per il quale è stato già rilasciato il permesso di costruire e sono stati avviati i lavori di costruzione che si prevede vengano completati per la fine del 2021, prevede la realizzazione di 98 alloggi dei quali 68 in edilizia privata convenzionata (cioè con la vendita diretta al prezzo massimo di cessione approvato da Roma Capitale su suolo in proprietà)  e 30 in housing sociale tutti con relativi box auto, cantine e spazi comuni sistemati a verde di arredo.  </vt:lpstr>
      <vt:lpstr>Il complesso immobiliare (Lotto D2), prevede la realizzazione di due edifici uniti da un portico condominiale di accesso alle abitazioni  composti da 5 piani in elevazione oltre il piano terra. </vt:lpstr>
      <vt:lpstr>Completano la proprietà un giardino condominiale recintato, oltre 100 posti auto coperti e altrettante cantine ripartiti su due piani interrati.</vt:lpstr>
      <vt:lpstr>Tutti gli alloggi saranno dotati di pannelli solari per la produzione di acqua calda  e di pannelli fotovoltaici per la produzione di energia elettrica tali da renderli particolarmente interessanti per quanto riguarda il risparmio energetico.</vt:lpstr>
      <vt:lpstr>La soluzione architettonica prevalente è quella composta dal soggiorno con angolo cottura, due camere da letto e doppi servizi con terrazze abitabili.  Tale soluzione consente di rispondere alle esigenze di una famiglia media romana offrendo un prodotto che è al contempo competitivo per il prezzo e adatto ad un nucleo familiare di  quattro persone. </vt:lpstr>
      <vt:lpstr>Sono in ogni caso disponibili anche appartamenti di dimensioni minori composti da soggiorno, angolo cottura, disimpegno, camera matrimoniale, un bagno e terrazzo abitabile.</vt:lpstr>
      <vt:lpstr>Nonostante i lavori siano alle fasi iniziali, delle 98 unità  immobiliari ne sono già state compromissate 17 di cui 6 in edilizia convenzionata e 11 in Housing Sociale.  Relativamente agli alloggi in housing sociale la legge (21/2009 cd. “piano casa”) prevede che gli stessi siano gravati di un vincolo di locazione per 15 anni e che dopo tale periodo gli immobili possano essere ceduti al valore medio OMI  di  zona  ridotto del 30%.  Sarà concesso al locatore, che abbia interesse all’acquisto, la possibilità di intestarsi l’appartamento anche dopo i 7 anni di locazione. Per alcuni di questi alloggi la Alice ha sottoscritto un contratto preliminare di compravendita con la cooperativa Enjoy (formata principalmente da appartenenti alle Forze dell’Ordine) che utilizzeranno gli appartamenti come affittuari e successivamente, allo scadere dei termini di legge ne diventeranno proprietari.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Presentazione standard di PowerPoint</dc:title>
  <dc:creator>Carlo Rufo</dc:creator>
  <cp:lastModifiedBy>Lucia Serpa</cp:lastModifiedBy>
  <cp:revision>71</cp:revision>
  <cp:lastPrinted>2019-05-22T13:50:04Z</cp:lastPrinted>
  <dcterms:created xsi:type="dcterms:W3CDTF">2017-06-08T16:07:05Z</dcterms:created>
  <dcterms:modified xsi:type="dcterms:W3CDTF">2019-05-22T14:58:08Z</dcterms:modified>
</cp:coreProperties>
</file>